
<file path=[Content_Types].xml><?xml version="1.0" encoding="utf-8"?>
<Types xmlns="http://schemas.openxmlformats.org/package/2006/content-types">
  <Default ContentType="image/gif" Extension="gif"/>
  <Default ContentType="application/xml" Extension="xml"/>
  <Default ContentType="image/png" Extension="png"/>
  <Default ContentType="image/jpeg" Extension="jpe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10.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1.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9144000"/>
  <p:notesSz cx="6858000" cy="9144000"/>
  <p:defaultTextStyle>
    <a:defPPr lvl="0">
      <a:defRPr lang="en-US"/>
    </a:defPPr>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1.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1.xml"/><Relationship Id="rId3" Type="http://schemas.openxmlformats.org/officeDocument/2006/relationships/presProps" Target="presProps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5D37A0-42AA-4B38-8363-AA205C58FF1B}" type="datetimeFigureOut">
              <a:rPr lang="en-US" smtClean="0"/>
              <a:pPr/>
              <a:t>1/30/2025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E00418-AABA-44D2-8B84-595FD5B6FED7}" type="slidenum">
              <a:rPr lang="en-US" smtClean="0"/>
              <a:pPr/>
              <a:t>‹#›</a:t>
            </a:fld>
            <a:endParaRPr lang="en-US"/>
          </a:p>
        </p:txBody>
      </p:sp>
    </p:spTree>
    <p:extLst>
      <p:ext uri="{BB962C8B-B14F-4D97-AF65-F5344CB8AC3E}">
        <p14:creationId xmlns:p14="http://schemas.microsoft.com/office/powerpoint/2010/main" val="228331879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BE00418-AABA-44D2-8B84-595FD5B6FED7}" type="slidenum">
              <a:rPr lang="en-US" smtClean="0"/>
              <a:pPr/>
              <a:t>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Header Placeholder 5"/>
          <p:cNvSpPr>
            <a:spLocks noGrp="1"/>
          </p:cNvSpPr>
          <p:nvPr>
            <p:ph type="hdr" sz="quarter" idx="12"/>
          </p:nvPr>
        </p:nvSpPr>
        <p:spPr/>
        <p:txBody>
          <a:bodyPr/>
          <a:lstStyle/>
          <a:p>
            <a:endParaRPr lang="en-US"/>
          </a:p>
        </p:txBody>
      </p:sp>
    </p:spTree>
    <p:extLst>
      <p:ext uri="{BB962C8B-B14F-4D97-AF65-F5344CB8AC3E}">
        <p14:creationId xmlns:p14="http://schemas.microsoft.com/office/powerpoint/2010/main" val="280717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A3B47-E6BB-4386-A264-470C52F29575}" type="slidenum">
              <a:rPr lang="en-US"/>
              <a:pPr/>
              <a:t>17</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89210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A3B47-E6BB-4386-A264-470C52F29575}" type="slidenum">
              <a:rPr lang="en-US"/>
              <a:pPr/>
              <a:t>8</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625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A3B47-E6BB-4386-A264-470C52F29575}" type="slidenum">
              <a:rPr lang="en-US"/>
              <a:pPr/>
              <a:t>9</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83739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A3B47-E6BB-4386-A264-470C52F29575}" type="slidenum">
              <a:rPr lang="en-US"/>
              <a:pPr/>
              <a:t>10</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6001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A3B47-E6BB-4386-A264-470C52F29575}" type="slidenum">
              <a:rPr lang="en-US"/>
              <a:pPr/>
              <a:t>11</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52995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A3B47-E6BB-4386-A264-470C52F29575}" type="slidenum">
              <a:rPr lang="en-US"/>
              <a:pPr/>
              <a:t>12</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8468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A3B47-E6BB-4386-A264-470C52F29575}" type="slidenum">
              <a:rPr lang="en-US"/>
              <a:pPr/>
              <a:t>13</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8854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A3B47-E6BB-4386-A264-470C52F29575}" type="slidenum">
              <a:rPr lang="en-US"/>
              <a:pPr/>
              <a:t>14</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06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A3B47-E6BB-4386-A264-470C52F29575}" type="slidenum">
              <a:rPr lang="en-US"/>
              <a:pPr/>
              <a:t>15</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67638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12/02/2018</a:t>
            </a:r>
            <a:endParaRPr lang="en-US"/>
          </a:p>
        </p:txBody>
      </p:sp>
      <p:sp>
        <p:nvSpPr>
          <p:cNvPr id="5" name="Footer Placeholder 4"/>
          <p:cNvSpPr>
            <a:spLocks noGrp="1"/>
          </p:cNvSpPr>
          <p:nvPr>
            <p:ph type="ftr" sz="quarter" idx="11"/>
          </p:nvPr>
        </p:nvSpPr>
        <p:spPr/>
        <p:txBody>
          <a:bodyPr/>
          <a:lstStyle/>
          <a:p>
            <a:r>
              <a:rPr lang="en-US" smtClean="0"/>
              <a:t>K.Ravikumar,TNS.Chennai</a:t>
            </a:r>
            <a:endParaRPr lang="en-US"/>
          </a:p>
        </p:txBody>
      </p:sp>
      <p:sp>
        <p:nvSpPr>
          <p:cNvPr id="6" name="Slide Number Placeholder 5"/>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12/02/2018</a:t>
            </a:r>
            <a:endParaRPr lang="en-US"/>
          </a:p>
        </p:txBody>
      </p:sp>
      <p:sp>
        <p:nvSpPr>
          <p:cNvPr id="5" name="Footer Placeholder 4"/>
          <p:cNvSpPr>
            <a:spLocks noGrp="1"/>
          </p:cNvSpPr>
          <p:nvPr>
            <p:ph type="ftr" sz="quarter" idx="11"/>
          </p:nvPr>
        </p:nvSpPr>
        <p:spPr/>
        <p:txBody>
          <a:bodyPr/>
          <a:lstStyle/>
          <a:p>
            <a:r>
              <a:rPr lang="en-US" smtClean="0"/>
              <a:t>K.Ravikumar,TNS.Chennai</a:t>
            </a:r>
            <a:endParaRPr lang="en-US"/>
          </a:p>
        </p:txBody>
      </p:sp>
      <p:sp>
        <p:nvSpPr>
          <p:cNvPr id="6" name="Slide Number Placeholder 5"/>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12/02/2018</a:t>
            </a:r>
            <a:endParaRPr lang="en-US"/>
          </a:p>
        </p:txBody>
      </p:sp>
      <p:sp>
        <p:nvSpPr>
          <p:cNvPr id="5" name="Footer Placeholder 4"/>
          <p:cNvSpPr>
            <a:spLocks noGrp="1"/>
          </p:cNvSpPr>
          <p:nvPr>
            <p:ph type="ftr" sz="quarter" idx="11"/>
          </p:nvPr>
        </p:nvSpPr>
        <p:spPr/>
        <p:txBody>
          <a:bodyPr/>
          <a:lstStyle/>
          <a:p>
            <a:r>
              <a:rPr lang="en-US" smtClean="0"/>
              <a:t>K.Ravikumar,TNS.Chennai</a:t>
            </a:r>
            <a:endParaRPr lang="en-US"/>
          </a:p>
        </p:txBody>
      </p:sp>
      <p:sp>
        <p:nvSpPr>
          <p:cNvPr id="6" name="Slide Number Placeholder 5"/>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12/02/2018</a:t>
            </a:r>
            <a:endParaRPr lang="en-US"/>
          </a:p>
        </p:txBody>
      </p:sp>
      <p:sp>
        <p:nvSpPr>
          <p:cNvPr id="5" name="Footer Placeholder 4"/>
          <p:cNvSpPr>
            <a:spLocks noGrp="1"/>
          </p:cNvSpPr>
          <p:nvPr>
            <p:ph type="ftr" sz="quarter" idx="11"/>
          </p:nvPr>
        </p:nvSpPr>
        <p:spPr/>
        <p:txBody>
          <a:bodyPr/>
          <a:lstStyle/>
          <a:p>
            <a:r>
              <a:rPr lang="en-US" smtClean="0"/>
              <a:t>K.Ravikumar,TNS.Chennai</a:t>
            </a:r>
            <a:endParaRPr lang="en-US"/>
          </a:p>
        </p:txBody>
      </p:sp>
      <p:sp>
        <p:nvSpPr>
          <p:cNvPr id="6" name="Slide Number Placeholder 5"/>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12/02/2018</a:t>
            </a:r>
            <a:endParaRPr lang="en-US"/>
          </a:p>
        </p:txBody>
      </p:sp>
      <p:sp>
        <p:nvSpPr>
          <p:cNvPr id="5" name="Footer Placeholder 4"/>
          <p:cNvSpPr>
            <a:spLocks noGrp="1"/>
          </p:cNvSpPr>
          <p:nvPr>
            <p:ph type="ftr" sz="quarter" idx="11"/>
          </p:nvPr>
        </p:nvSpPr>
        <p:spPr/>
        <p:txBody>
          <a:bodyPr/>
          <a:lstStyle/>
          <a:p>
            <a:r>
              <a:rPr lang="en-US" smtClean="0"/>
              <a:t>K.Ravikumar,TNS.Chennai</a:t>
            </a:r>
            <a:endParaRPr lang="en-US"/>
          </a:p>
        </p:txBody>
      </p:sp>
      <p:sp>
        <p:nvSpPr>
          <p:cNvPr id="6" name="Slide Number Placeholder 5"/>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12/02/2018</a:t>
            </a:r>
            <a:endParaRPr lang="en-US"/>
          </a:p>
        </p:txBody>
      </p:sp>
      <p:sp>
        <p:nvSpPr>
          <p:cNvPr id="6" name="Footer Placeholder 5"/>
          <p:cNvSpPr>
            <a:spLocks noGrp="1"/>
          </p:cNvSpPr>
          <p:nvPr>
            <p:ph type="ftr" sz="quarter" idx="11"/>
          </p:nvPr>
        </p:nvSpPr>
        <p:spPr/>
        <p:txBody>
          <a:bodyPr/>
          <a:lstStyle/>
          <a:p>
            <a:r>
              <a:rPr lang="en-US" smtClean="0"/>
              <a:t>K.Ravikumar,TNS.Chennai</a:t>
            </a:r>
            <a:endParaRPr lang="en-US"/>
          </a:p>
        </p:txBody>
      </p:sp>
      <p:sp>
        <p:nvSpPr>
          <p:cNvPr id="7" name="Slide Number Placeholder 6"/>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12/02/2018</a:t>
            </a:r>
            <a:endParaRPr lang="en-US"/>
          </a:p>
        </p:txBody>
      </p:sp>
      <p:sp>
        <p:nvSpPr>
          <p:cNvPr id="8" name="Footer Placeholder 7"/>
          <p:cNvSpPr>
            <a:spLocks noGrp="1"/>
          </p:cNvSpPr>
          <p:nvPr>
            <p:ph type="ftr" sz="quarter" idx="11"/>
          </p:nvPr>
        </p:nvSpPr>
        <p:spPr/>
        <p:txBody>
          <a:bodyPr/>
          <a:lstStyle/>
          <a:p>
            <a:r>
              <a:rPr lang="en-US" smtClean="0"/>
              <a:t>K.Ravikumar,TNS.Chennai</a:t>
            </a:r>
            <a:endParaRPr lang="en-US"/>
          </a:p>
        </p:txBody>
      </p:sp>
      <p:sp>
        <p:nvSpPr>
          <p:cNvPr id="9" name="Slide Number Placeholder 8"/>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12/02/2018</a:t>
            </a:r>
            <a:endParaRPr lang="en-US"/>
          </a:p>
        </p:txBody>
      </p:sp>
      <p:sp>
        <p:nvSpPr>
          <p:cNvPr id="4" name="Footer Placeholder 3"/>
          <p:cNvSpPr>
            <a:spLocks noGrp="1"/>
          </p:cNvSpPr>
          <p:nvPr>
            <p:ph type="ftr" sz="quarter" idx="11"/>
          </p:nvPr>
        </p:nvSpPr>
        <p:spPr/>
        <p:txBody>
          <a:bodyPr/>
          <a:lstStyle/>
          <a:p>
            <a:r>
              <a:rPr lang="en-US" smtClean="0"/>
              <a:t>K.Ravikumar,TNS.Chennai</a:t>
            </a:r>
            <a:endParaRPr lang="en-US"/>
          </a:p>
        </p:txBody>
      </p:sp>
      <p:sp>
        <p:nvSpPr>
          <p:cNvPr id="5" name="Slide Number Placeholder 4"/>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12/02/2018</a:t>
            </a:r>
            <a:endParaRPr lang="en-US"/>
          </a:p>
        </p:txBody>
      </p:sp>
      <p:sp>
        <p:nvSpPr>
          <p:cNvPr id="3" name="Footer Placeholder 2"/>
          <p:cNvSpPr>
            <a:spLocks noGrp="1"/>
          </p:cNvSpPr>
          <p:nvPr>
            <p:ph type="ftr" sz="quarter" idx="11"/>
          </p:nvPr>
        </p:nvSpPr>
        <p:spPr/>
        <p:txBody>
          <a:bodyPr/>
          <a:lstStyle/>
          <a:p>
            <a:r>
              <a:rPr lang="en-US" smtClean="0"/>
              <a:t>K.Ravikumar,TNS.Chennai</a:t>
            </a:r>
            <a:endParaRPr lang="en-US"/>
          </a:p>
        </p:txBody>
      </p:sp>
      <p:sp>
        <p:nvSpPr>
          <p:cNvPr id="4" name="Slide Number Placeholder 3"/>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12/02/2018</a:t>
            </a:r>
            <a:endParaRPr lang="en-US"/>
          </a:p>
        </p:txBody>
      </p:sp>
      <p:sp>
        <p:nvSpPr>
          <p:cNvPr id="6" name="Footer Placeholder 5"/>
          <p:cNvSpPr>
            <a:spLocks noGrp="1"/>
          </p:cNvSpPr>
          <p:nvPr>
            <p:ph type="ftr" sz="quarter" idx="11"/>
          </p:nvPr>
        </p:nvSpPr>
        <p:spPr/>
        <p:txBody>
          <a:bodyPr/>
          <a:lstStyle/>
          <a:p>
            <a:r>
              <a:rPr lang="en-US" smtClean="0"/>
              <a:t>K.Ravikumar,TNS.Chennai</a:t>
            </a:r>
            <a:endParaRPr lang="en-US"/>
          </a:p>
        </p:txBody>
      </p:sp>
      <p:sp>
        <p:nvSpPr>
          <p:cNvPr id="7" name="Slide Number Placeholder 6"/>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12/02/2018</a:t>
            </a:r>
            <a:endParaRPr lang="en-US"/>
          </a:p>
        </p:txBody>
      </p:sp>
      <p:sp>
        <p:nvSpPr>
          <p:cNvPr id="6" name="Footer Placeholder 5"/>
          <p:cNvSpPr>
            <a:spLocks noGrp="1"/>
          </p:cNvSpPr>
          <p:nvPr>
            <p:ph type="ftr" sz="quarter" idx="11"/>
          </p:nvPr>
        </p:nvSpPr>
        <p:spPr/>
        <p:txBody>
          <a:bodyPr/>
          <a:lstStyle/>
          <a:p>
            <a:r>
              <a:rPr lang="en-US" smtClean="0"/>
              <a:t>K.Ravikumar,TNS.Chennai</a:t>
            </a:r>
            <a:endParaRPr lang="en-US"/>
          </a:p>
        </p:txBody>
      </p:sp>
      <p:sp>
        <p:nvSpPr>
          <p:cNvPr id="7" name="Slide Number Placeholder 6"/>
          <p:cNvSpPr>
            <a:spLocks noGrp="1"/>
          </p:cNvSpPr>
          <p:nvPr>
            <p:ph type="sldNum" sz="quarter" idx="12"/>
          </p:nvPr>
        </p:nvSpPr>
        <p:spPr/>
        <p:txBody>
          <a:bodyPr/>
          <a:lstStyle/>
          <a:p>
            <a:fld id="{5C089A21-A552-4134-BD5A-C38900B47E6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12/02/2018</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K.Ravikumar,TNS.Chennai</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89A21-A552-4134-BD5A-C38900B47E6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n.wikipedia.org/wiki/Blueshift"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Georges_Lema%C3%AEtre" TargetMode="External"/><Relationship Id="rId7" Type="http://schemas.openxmlformats.org/officeDocument/2006/relationships/image" Target="../media/image34.png"/><Relationship Id="rId2" Type="http://schemas.openxmlformats.org/officeDocument/2006/relationships/hyperlink" Target="https://en.wikipedia.org/wiki/Alexander_Friedmann" TargetMode="Externa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en.wikipedia.org/wiki/Einstein_field_equation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Edwin_Hubble" TargetMode="External"/><Relationship Id="rId2" Type="http://schemas.openxmlformats.org/officeDocument/2006/relationships/hyperlink" Target="https://en.wikipedia.org/wiki/Walter_Baade" TargetMode="Externa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en.wikipedia.org/wiki/Ralph_Alpher" TargetMode="External"/><Relationship Id="rId7" Type="http://schemas.openxmlformats.org/officeDocument/2006/relationships/image" Target="../media/image37.png"/><Relationship Id="rId2" Type="http://schemas.openxmlformats.org/officeDocument/2006/relationships/hyperlink" Target="https://en.wikipedia.org/wiki/George_Gamow" TargetMode="Externa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hyperlink" Target="https://en.wikipedia.org/wiki/Edwin_Hubble" TargetMode="External"/><Relationship Id="rId4" Type="http://schemas.openxmlformats.org/officeDocument/2006/relationships/hyperlink" Target="https://en.wikipedia.org/wiki/Robert_Herma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Holmdel_Horn_Antenna"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Arno_Allan_Penzias" TargetMode="External"/><Relationship Id="rId7" Type="http://schemas.openxmlformats.org/officeDocument/2006/relationships/image" Target="../media/image40.gif"/><Relationship Id="rId2" Type="http://schemas.openxmlformats.org/officeDocument/2006/relationships/hyperlink" Target="https://en.wikipedia.org/wiki/United_States" TargetMode="External"/><Relationship Id="rId1" Type="http://schemas.openxmlformats.org/officeDocument/2006/relationships/slideLayout" Target="../slideLayouts/slideLayout7.xml"/><Relationship Id="rId6" Type="http://schemas.openxmlformats.org/officeDocument/2006/relationships/hyperlink" Target="https://en.wikipedia.org/wiki/Nobel_Prize_for_Physics" TargetMode="External"/><Relationship Id="rId5" Type="http://schemas.openxmlformats.org/officeDocument/2006/relationships/hyperlink" Target="https://en.wikipedia.org/wiki/Cosmic_microwave_background" TargetMode="External"/><Relationship Id="rId4" Type="http://schemas.openxmlformats.org/officeDocument/2006/relationships/hyperlink" Target="https://en.wikipedia.org/wiki/Robert_Woodrow_Wilson"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NASA" TargetMode="External"/><Relationship Id="rId7" Type="http://schemas.openxmlformats.org/officeDocument/2006/relationships/hyperlink" Target="https://en.wikipedia.org/wiki/Cosmos" TargetMode="External"/><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en.wikipedia.org/wiki/Universe" TargetMode="External"/><Relationship Id="rId5" Type="http://schemas.openxmlformats.org/officeDocument/2006/relationships/hyperlink" Target="https://en.wikipedia.org/wiki/Cosmic_microwave_background" TargetMode="External"/><Relationship Id="rId4" Type="http://schemas.openxmlformats.org/officeDocument/2006/relationships/hyperlink" Target="https://en.wikipedia.org/wiki/Physical_cosmology"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062573"/>
            <a:ext cx="9144000" cy="5762151"/>
          </a:xfrm>
          <a:prstGeom prst="rect">
            <a:avLst/>
          </a:prstGeom>
        </p:spPr>
      </p:pic>
      <p:sp>
        <p:nvSpPr>
          <p:cNvPr id="10242" name="Rectangle 6"/>
          <p:cNvSpPr>
            <a:spLocks noChangeArrowheads="1"/>
          </p:cNvSpPr>
          <p:nvPr/>
        </p:nvSpPr>
        <p:spPr bwMode="auto">
          <a:xfrm>
            <a:off x="0" y="-76200"/>
            <a:ext cx="9144000" cy="1138773"/>
          </a:xfrm>
          <a:prstGeom prst="rect">
            <a:avLst/>
          </a:prstGeom>
          <a:solidFill>
            <a:srgbClr val="C00000"/>
          </a:solidFill>
          <a:ln>
            <a:headEnd/>
            <a:tailEnd/>
          </a:ln>
        </p:spPr>
        <p:style>
          <a:lnRef idx="0">
            <a:schemeClr val="accent4"/>
          </a:lnRef>
          <a:fillRef idx="3">
            <a:schemeClr val="accent4"/>
          </a:fillRef>
          <a:effectRef idx="3">
            <a:schemeClr val="accent4"/>
          </a:effectRef>
          <a:fontRef idx="minor">
            <a:schemeClr val="lt1"/>
          </a:fontRef>
        </p:style>
        <p:txBody>
          <a:bodyPr wrap="square">
            <a:spAutoFit/>
          </a:bodyPr>
          <a:lstStyle/>
          <a:p>
            <a:pPr algn="ctr">
              <a:defRPr/>
            </a:pPr>
            <a:endParaRPr lang="en-US" sz="2000" dirty="0">
              <a:latin typeface="Elephant" pitchFamily="18" charset="0"/>
            </a:endParaRPr>
          </a:p>
          <a:p>
            <a:pPr algn="ctr">
              <a:defRPr/>
            </a:pPr>
            <a:r>
              <a:rPr lang="en-US" sz="4800" dirty="0" smtClean="0">
                <a:latin typeface="Elephant" pitchFamily="18" charset="0"/>
              </a:rPr>
              <a:t>The </a:t>
            </a:r>
            <a:r>
              <a:rPr lang="en-US" sz="4800" dirty="0" smtClean="0">
                <a:latin typeface="Elephant" pitchFamily="18" charset="0"/>
              </a:rPr>
              <a:t>Universe </a:t>
            </a:r>
            <a:endParaRPr lang="en-US" sz="4800" dirty="0" smtClean="0">
              <a:latin typeface="Elephant" pitchFamily="18" charset="0"/>
            </a:endParaRPr>
          </a:p>
        </p:txBody>
      </p:sp>
      <p:sp>
        <p:nvSpPr>
          <p:cNvPr id="9" name="Subtitle 2"/>
          <p:cNvSpPr txBox="1">
            <a:spLocks/>
          </p:cNvSpPr>
          <p:nvPr/>
        </p:nvSpPr>
        <p:spPr>
          <a:xfrm>
            <a:off x="0" y="6172200"/>
            <a:ext cx="9144000" cy="652524"/>
          </a:xfrm>
          <a:prstGeom prst="rect">
            <a:avLst/>
          </a:prstGeom>
          <a:solidFill>
            <a:schemeClr val="accent6">
              <a:lumMod val="40000"/>
              <a:lumOff val="60000"/>
            </a:schemeClr>
          </a:solidFill>
        </p:spPr>
        <p:txBody>
          <a:bodyPr>
            <a:normAutofit fontScale="32500" lnSpcReduction="20000"/>
          </a:bodyPr>
          <a:lstStyle/>
          <a:p>
            <a:pPr marL="342900" marR="0" lvl="0" indent="-342900" algn="ctr" defTabSz="9144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ctr" defTabSz="914400" rtl="0" eaLnBrk="1" fontAlgn="auto" latinLnBrk="0" hangingPunct="1">
              <a:lnSpc>
                <a:spcPct val="100000"/>
              </a:lnSpc>
              <a:spcBef>
                <a:spcPct val="20000"/>
              </a:spcBef>
              <a:spcAft>
                <a:spcPts val="0"/>
              </a:spcAft>
              <a:buClrTx/>
              <a:buSzTx/>
              <a:tabLst/>
              <a:defRPr/>
            </a:pPr>
            <a:r>
              <a:rPr kumimoji="0" lang="en-US" sz="6400" b="1" i="0" u="none" strike="noStrike" kern="1200" cap="none" spc="0" normalizeH="0" baseline="0" noProof="0" dirty="0" smtClean="0">
                <a:ln>
                  <a:noFill/>
                </a:ln>
                <a:solidFill>
                  <a:schemeClr val="tx1"/>
                </a:solidFill>
                <a:effectLst/>
                <a:uLnTx/>
                <a:uFillTx/>
                <a:latin typeface="+mn-lt"/>
                <a:ea typeface="+mn-ea"/>
                <a:cs typeface="+mn-cs"/>
              </a:rPr>
              <a:t>Dr. </a:t>
            </a:r>
            <a:r>
              <a:rPr kumimoji="0" lang="en-US" sz="6400" b="1" i="0" u="none" strike="noStrike" kern="1200" cap="none" spc="0" normalizeH="0" baseline="0" noProof="0" dirty="0" err="1" smtClean="0">
                <a:ln>
                  <a:noFill/>
                </a:ln>
                <a:solidFill>
                  <a:schemeClr val="tx1"/>
                </a:solidFill>
                <a:effectLst/>
                <a:uLnTx/>
                <a:uFillTx/>
                <a:latin typeface="+mn-lt"/>
                <a:ea typeface="+mn-ea"/>
                <a:cs typeface="+mn-cs"/>
              </a:rPr>
              <a:t>K.Ravikumar</a:t>
            </a:r>
            <a:endParaRPr kumimoji="0" lang="en-US" sz="64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9877" name="Text Box 5"/>
          <p:cNvSpPr txBox="1">
            <a:spLocks noChangeArrowheads="1"/>
          </p:cNvSpPr>
          <p:nvPr/>
        </p:nvSpPr>
        <p:spPr bwMode="auto">
          <a:xfrm>
            <a:off x="228600" y="335845"/>
            <a:ext cx="8305800" cy="2123658"/>
          </a:xfrm>
          <a:prstGeom prst="rect">
            <a:avLst/>
          </a:prstGeom>
          <a:noFill/>
          <a:ln w="9525">
            <a:noFill/>
            <a:miter lim="800000"/>
            <a:headEnd/>
            <a:tailEnd/>
          </a:ln>
          <a:effectLst/>
        </p:spPr>
        <p:txBody>
          <a:bodyPr wrap="square">
            <a:spAutoFit/>
          </a:bodyPr>
          <a:lstStyle/>
          <a:p>
            <a:pPr algn="ctr"/>
            <a:r>
              <a:rPr lang="en-US" sz="4400" b="1" dirty="0"/>
              <a:t>Galaxies </a:t>
            </a:r>
            <a:endParaRPr lang="en-US" sz="4400" dirty="0"/>
          </a:p>
          <a:p>
            <a:pPr algn="just"/>
            <a:r>
              <a:rPr lang="en-US" sz="4400" dirty="0" smtClean="0"/>
              <a:t>There are 3 </a:t>
            </a:r>
            <a:r>
              <a:rPr lang="en-US" sz="4400" dirty="0"/>
              <a:t>Types of Galaxies - classified by </a:t>
            </a:r>
            <a:r>
              <a:rPr lang="en-US" sz="4400" dirty="0" smtClean="0"/>
              <a:t>shape</a:t>
            </a:r>
          </a:p>
        </p:txBody>
      </p:sp>
      <p:sp>
        <p:nvSpPr>
          <p:cNvPr id="7" name="Date Placeholder 6"/>
          <p:cNvSpPr>
            <a:spLocks noGrp="1"/>
          </p:cNvSpPr>
          <p:nvPr>
            <p:ph type="dt" sz="half" idx="10"/>
          </p:nvPr>
        </p:nvSpPr>
        <p:spPr/>
        <p:txBody>
          <a:bodyPr/>
          <a:lstStyle/>
          <a:p>
            <a:r>
              <a:rPr lang="en-US" smtClean="0"/>
              <a:t>27 April 2019</a:t>
            </a:r>
            <a:endParaRPr lang="en-US"/>
          </a:p>
        </p:txBody>
      </p:sp>
      <p:sp>
        <p:nvSpPr>
          <p:cNvPr id="8" name="Slide Number Placeholder 7"/>
          <p:cNvSpPr>
            <a:spLocks noGrp="1"/>
          </p:cNvSpPr>
          <p:nvPr>
            <p:ph type="sldNum" sz="quarter" idx="12"/>
          </p:nvPr>
        </p:nvSpPr>
        <p:spPr/>
        <p:txBody>
          <a:bodyPr/>
          <a:lstStyle/>
          <a:p>
            <a:fld id="{5C089A21-A552-4134-BD5A-C38900B47E66}" type="slidenum">
              <a:rPr lang="en-US" smtClean="0"/>
              <a:pPr/>
              <a:t>10</a:t>
            </a:fld>
            <a:endParaRPr lang="en-US"/>
          </a:p>
        </p:txBody>
      </p:sp>
      <p:sp>
        <p:nvSpPr>
          <p:cNvPr id="9" name="Footer Placeholder 8"/>
          <p:cNvSpPr>
            <a:spLocks noGrp="1"/>
          </p:cNvSpPr>
          <p:nvPr>
            <p:ph type="ftr" sz="quarter" idx="11"/>
          </p:nvPr>
        </p:nvSpPr>
        <p:spPr/>
        <p:txBody>
          <a:bodyPr/>
          <a:lstStyle/>
          <a:p>
            <a:r>
              <a:rPr lang="en-US" smtClean="0"/>
              <a:t>SRV School, Trichy.</a:t>
            </a:r>
            <a:endParaRPr lang="en-US"/>
          </a:p>
        </p:txBody>
      </p:sp>
      <p:sp>
        <p:nvSpPr>
          <p:cNvPr id="2" name="AutoShape 2" descr="How many galaxies are in the universe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3"/>
          <a:stretch>
            <a:fillRect/>
          </a:stretch>
        </p:blipFill>
        <p:spPr>
          <a:xfrm>
            <a:off x="1524000" y="2491458"/>
            <a:ext cx="6000750" cy="3360420"/>
          </a:xfrm>
          <a:prstGeom prst="rect">
            <a:avLst/>
          </a:prstGeom>
        </p:spPr>
      </p:pic>
    </p:spTree>
    <p:extLst>
      <p:ext uri="{BB962C8B-B14F-4D97-AF65-F5344CB8AC3E}">
        <p14:creationId xmlns:p14="http://schemas.microsoft.com/office/powerpoint/2010/main" val="3578621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9877" name="Text Box 5"/>
          <p:cNvSpPr txBox="1">
            <a:spLocks noChangeArrowheads="1"/>
          </p:cNvSpPr>
          <p:nvPr/>
        </p:nvSpPr>
        <p:spPr bwMode="auto">
          <a:xfrm>
            <a:off x="0" y="0"/>
            <a:ext cx="8305800" cy="3477875"/>
          </a:xfrm>
          <a:prstGeom prst="rect">
            <a:avLst/>
          </a:prstGeom>
          <a:noFill/>
          <a:ln w="9525">
            <a:noFill/>
            <a:miter lim="800000"/>
            <a:headEnd/>
            <a:tailEnd/>
          </a:ln>
          <a:effectLst/>
        </p:spPr>
        <p:txBody>
          <a:bodyPr wrap="square">
            <a:spAutoFit/>
          </a:bodyPr>
          <a:lstStyle/>
          <a:p>
            <a:pPr algn="just"/>
            <a:endParaRPr lang="en-US" sz="4400" b="1" dirty="0"/>
          </a:p>
          <a:p>
            <a:pPr algn="just"/>
            <a:r>
              <a:rPr lang="en-US" sz="4400" dirty="0"/>
              <a:t>1.Spiral - disk shaped with spiral arms of dust and gas dust and gas provide a place for new stars to </a:t>
            </a:r>
            <a:r>
              <a:rPr lang="en-US" sz="4400" dirty="0" smtClean="0"/>
              <a:t>form</a:t>
            </a:r>
          </a:p>
        </p:txBody>
      </p:sp>
      <p:sp>
        <p:nvSpPr>
          <p:cNvPr id="7" name="Date Placeholder 6"/>
          <p:cNvSpPr>
            <a:spLocks noGrp="1"/>
          </p:cNvSpPr>
          <p:nvPr>
            <p:ph type="dt" sz="half" idx="10"/>
          </p:nvPr>
        </p:nvSpPr>
        <p:spPr/>
        <p:txBody>
          <a:bodyPr/>
          <a:lstStyle/>
          <a:p>
            <a:r>
              <a:rPr lang="en-US" smtClean="0"/>
              <a:t>27 April 2019</a:t>
            </a:r>
            <a:endParaRPr lang="en-US"/>
          </a:p>
        </p:txBody>
      </p:sp>
      <p:sp>
        <p:nvSpPr>
          <p:cNvPr id="8" name="Slide Number Placeholder 7"/>
          <p:cNvSpPr>
            <a:spLocks noGrp="1"/>
          </p:cNvSpPr>
          <p:nvPr>
            <p:ph type="sldNum" sz="quarter" idx="12"/>
          </p:nvPr>
        </p:nvSpPr>
        <p:spPr/>
        <p:txBody>
          <a:bodyPr/>
          <a:lstStyle/>
          <a:p>
            <a:fld id="{5C089A21-A552-4134-BD5A-C38900B47E66}" type="slidenum">
              <a:rPr lang="en-US" smtClean="0"/>
              <a:pPr/>
              <a:t>11</a:t>
            </a:fld>
            <a:endParaRPr lang="en-US"/>
          </a:p>
        </p:txBody>
      </p:sp>
      <p:sp>
        <p:nvSpPr>
          <p:cNvPr id="9" name="Footer Placeholder 8"/>
          <p:cNvSpPr>
            <a:spLocks noGrp="1"/>
          </p:cNvSpPr>
          <p:nvPr>
            <p:ph type="ftr" sz="quarter" idx="11"/>
          </p:nvPr>
        </p:nvSpPr>
        <p:spPr/>
        <p:txBody>
          <a:bodyPr/>
          <a:lstStyle/>
          <a:p>
            <a:r>
              <a:rPr lang="en-US" smtClean="0"/>
              <a:t>SRV School, Trichy.</a:t>
            </a:r>
            <a:endParaRPr lang="en-US"/>
          </a:p>
        </p:txBody>
      </p:sp>
      <p:pic>
        <p:nvPicPr>
          <p:cNvPr id="2" name="Picture 1"/>
          <p:cNvPicPr>
            <a:picLocks noChangeAspect="1"/>
          </p:cNvPicPr>
          <p:nvPr/>
        </p:nvPicPr>
        <p:blipFill>
          <a:blip r:embed="rId3"/>
          <a:stretch>
            <a:fillRect/>
          </a:stretch>
        </p:blipFill>
        <p:spPr>
          <a:xfrm>
            <a:off x="3429000" y="3336167"/>
            <a:ext cx="2694666" cy="2883658"/>
          </a:xfrm>
          <a:prstGeom prst="rect">
            <a:avLst/>
          </a:prstGeom>
        </p:spPr>
      </p:pic>
    </p:spTree>
    <p:extLst>
      <p:ext uri="{BB962C8B-B14F-4D97-AF65-F5344CB8AC3E}">
        <p14:creationId xmlns:p14="http://schemas.microsoft.com/office/powerpoint/2010/main" val="4196032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9877" name="Text Box 5"/>
          <p:cNvSpPr txBox="1">
            <a:spLocks noChangeArrowheads="1"/>
          </p:cNvSpPr>
          <p:nvPr/>
        </p:nvSpPr>
        <p:spPr bwMode="auto">
          <a:xfrm>
            <a:off x="0" y="0"/>
            <a:ext cx="8305800" cy="2800767"/>
          </a:xfrm>
          <a:prstGeom prst="rect">
            <a:avLst/>
          </a:prstGeom>
          <a:noFill/>
          <a:ln w="9525">
            <a:noFill/>
            <a:miter lim="800000"/>
            <a:headEnd/>
            <a:tailEnd/>
          </a:ln>
          <a:effectLst/>
        </p:spPr>
        <p:txBody>
          <a:bodyPr wrap="square">
            <a:spAutoFit/>
          </a:bodyPr>
          <a:lstStyle/>
          <a:p>
            <a:pPr algn="just"/>
            <a:endParaRPr lang="en-US" sz="4400" b="1" dirty="0"/>
          </a:p>
          <a:p>
            <a:pPr algn="just"/>
            <a:r>
              <a:rPr lang="en-US" sz="4400" dirty="0" smtClean="0"/>
              <a:t>2.Elliptical - </a:t>
            </a:r>
            <a:r>
              <a:rPr lang="en-US" sz="4400" dirty="0"/>
              <a:t>most common type of </a:t>
            </a:r>
            <a:r>
              <a:rPr lang="en-US" sz="4400" dirty="0" smtClean="0"/>
              <a:t>galaxy spherical </a:t>
            </a:r>
            <a:r>
              <a:rPr lang="en-US" sz="4400" dirty="0"/>
              <a:t>and egg </a:t>
            </a:r>
            <a:r>
              <a:rPr lang="en-US" sz="4400" dirty="0" smtClean="0"/>
              <a:t>shaped</a:t>
            </a:r>
          </a:p>
          <a:p>
            <a:pPr algn="just"/>
            <a:endParaRPr lang="en-US" sz="4400" b="1" dirty="0"/>
          </a:p>
        </p:txBody>
      </p:sp>
      <p:sp>
        <p:nvSpPr>
          <p:cNvPr id="7" name="Date Placeholder 6"/>
          <p:cNvSpPr>
            <a:spLocks noGrp="1"/>
          </p:cNvSpPr>
          <p:nvPr>
            <p:ph type="dt" sz="half" idx="10"/>
          </p:nvPr>
        </p:nvSpPr>
        <p:spPr/>
        <p:txBody>
          <a:bodyPr/>
          <a:lstStyle/>
          <a:p>
            <a:r>
              <a:rPr lang="en-US" smtClean="0"/>
              <a:t>27 April 2019</a:t>
            </a:r>
            <a:endParaRPr lang="en-US"/>
          </a:p>
        </p:txBody>
      </p:sp>
      <p:sp>
        <p:nvSpPr>
          <p:cNvPr id="8" name="Slide Number Placeholder 7"/>
          <p:cNvSpPr>
            <a:spLocks noGrp="1"/>
          </p:cNvSpPr>
          <p:nvPr>
            <p:ph type="sldNum" sz="quarter" idx="12"/>
          </p:nvPr>
        </p:nvSpPr>
        <p:spPr/>
        <p:txBody>
          <a:bodyPr/>
          <a:lstStyle/>
          <a:p>
            <a:fld id="{5C089A21-A552-4134-BD5A-C38900B47E66}" type="slidenum">
              <a:rPr lang="en-US" smtClean="0"/>
              <a:pPr/>
              <a:t>12</a:t>
            </a:fld>
            <a:endParaRPr lang="en-US"/>
          </a:p>
        </p:txBody>
      </p:sp>
      <p:sp>
        <p:nvSpPr>
          <p:cNvPr id="9" name="Footer Placeholder 8"/>
          <p:cNvSpPr>
            <a:spLocks noGrp="1"/>
          </p:cNvSpPr>
          <p:nvPr>
            <p:ph type="ftr" sz="quarter" idx="11"/>
          </p:nvPr>
        </p:nvSpPr>
        <p:spPr/>
        <p:txBody>
          <a:bodyPr/>
          <a:lstStyle/>
          <a:p>
            <a:r>
              <a:rPr lang="en-US" dirty="0" smtClean="0"/>
              <a:t>SRV School, </a:t>
            </a:r>
            <a:r>
              <a:rPr lang="en-US" dirty="0" err="1" smtClean="0"/>
              <a:t>Trichy</a:t>
            </a:r>
            <a:r>
              <a:rPr lang="en-US" dirty="0" smtClean="0"/>
              <a:t>.</a:t>
            </a:r>
            <a:endParaRPr lang="en-US" dirty="0"/>
          </a:p>
        </p:txBody>
      </p:sp>
      <p:pic>
        <p:nvPicPr>
          <p:cNvPr id="2" name="Picture 1"/>
          <p:cNvPicPr>
            <a:picLocks noChangeAspect="1"/>
          </p:cNvPicPr>
          <p:nvPr/>
        </p:nvPicPr>
        <p:blipFill>
          <a:blip r:embed="rId3"/>
          <a:stretch>
            <a:fillRect/>
          </a:stretch>
        </p:blipFill>
        <p:spPr>
          <a:xfrm>
            <a:off x="1952625" y="2155105"/>
            <a:ext cx="4114800" cy="4201245"/>
          </a:xfrm>
          <a:prstGeom prst="rect">
            <a:avLst/>
          </a:prstGeom>
        </p:spPr>
      </p:pic>
    </p:spTree>
    <p:extLst>
      <p:ext uri="{BB962C8B-B14F-4D97-AF65-F5344CB8AC3E}">
        <p14:creationId xmlns:p14="http://schemas.microsoft.com/office/powerpoint/2010/main" val="11616332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9877" name="Text Box 5"/>
          <p:cNvSpPr txBox="1">
            <a:spLocks noChangeArrowheads="1"/>
          </p:cNvSpPr>
          <p:nvPr/>
        </p:nvSpPr>
        <p:spPr bwMode="auto">
          <a:xfrm>
            <a:off x="609600" y="-1061829"/>
            <a:ext cx="8305800" cy="2123658"/>
          </a:xfrm>
          <a:prstGeom prst="rect">
            <a:avLst/>
          </a:prstGeom>
          <a:noFill/>
          <a:ln w="9525">
            <a:noFill/>
            <a:miter lim="800000"/>
            <a:headEnd/>
            <a:tailEnd/>
          </a:ln>
          <a:effectLst/>
        </p:spPr>
        <p:txBody>
          <a:bodyPr wrap="square">
            <a:spAutoFit/>
          </a:bodyPr>
          <a:lstStyle/>
          <a:p>
            <a:pPr algn="just"/>
            <a:endParaRPr lang="en-US" sz="4400" b="1" dirty="0"/>
          </a:p>
          <a:p>
            <a:pPr algn="just"/>
            <a:endParaRPr lang="en-US" sz="4400" b="1" dirty="0"/>
          </a:p>
          <a:p>
            <a:pPr algn="just"/>
            <a:r>
              <a:rPr lang="en-US" sz="4400" b="1" dirty="0" smtClean="0"/>
              <a:t>3.</a:t>
            </a:r>
            <a:r>
              <a:rPr lang="en-IN" sz="4400" dirty="0"/>
              <a:t>  Irregular Galaxies</a:t>
            </a:r>
            <a:endParaRPr lang="en-US" sz="4400" b="1" dirty="0"/>
          </a:p>
        </p:txBody>
      </p:sp>
      <p:sp>
        <p:nvSpPr>
          <p:cNvPr id="7" name="Date Placeholder 6"/>
          <p:cNvSpPr>
            <a:spLocks noGrp="1"/>
          </p:cNvSpPr>
          <p:nvPr>
            <p:ph type="dt" sz="half" idx="10"/>
          </p:nvPr>
        </p:nvSpPr>
        <p:spPr/>
        <p:txBody>
          <a:bodyPr/>
          <a:lstStyle/>
          <a:p>
            <a:r>
              <a:rPr lang="en-US" smtClean="0"/>
              <a:t>27 April 2019</a:t>
            </a:r>
            <a:endParaRPr lang="en-US"/>
          </a:p>
        </p:txBody>
      </p:sp>
      <p:sp>
        <p:nvSpPr>
          <p:cNvPr id="8" name="Slide Number Placeholder 7"/>
          <p:cNvSpPr>
            <a:spLocks noGrp="1"/>
          </p:cNvSpPr>
          <p:nvPr>
            <p:ph type="sldNum" sz="quarter" idx="12"/>
          </p:nvPr>
        </p:nvSpPr>
        <p:spPr/>
        <p:txBody>
          <a:bodyPr/>
          <a:lstStyle/>
          <a:p>
            <a:fld id="{5C089A21-A552-4134-BD5A-C38900B47E66}" type="slidenum">
              <a:rPr lang="en-US" smtClean="0"/>
              <a:pPr/>
              <a:t>13</a:t>
            </a:fld>
            <a:endParaRPr lang="en-US"/>
          </a:p>
        </p:txBody>
      </p:sp>
      <p:sp>
        <p:nvSpPr>
          <p:cNvPr id="9" name="Footer Placeholder 8"/>
          <p:cNvSpPr>
            <a:spLocks noGrp="1"/>
          </p:cNvSpPr>
          <p:nvPr>
            <p:ph type="ftr" sz="quarter" idx="11"/>
          </p:nvPr>
        </p:nvSpPr>
        <p:spPr/>
        <p:txBody>
          <a:bodyPr/>
          <a:lstStyle/>
          <a:p>
            <a:r>
              <a:rPr lang="en-US" smtClean="0"/>
              <a:t>SRV School, Trichy.</a:t>
            </a:r>
            <a:endParaRPr lang="en-US"/>
          </a:p>
        </p:txBody>
      </p:sp>
      <p:pic>
        <p:nvPicPr>
          <p:cNvPr id="2" name="Picture 1"/>
          <p:cNvPicPr>
            <a:picLocks noChangeAspect="1"/>
          </p:cNvPicPr>
          <p:nvPr/>
        </p:nvPicPr>
        <p:blipFill>
          <a:blip r:embed="rId3"/>
          <a:stretch>
            <a:fillRect/>
          </a:stretch>
        </p:blipFill>
        <p:spPr>
          <a:xfrm>
            <a:off x="1828800" y="1280565"/>
            <a:ext cx="4608490" cy="5075785"/>
          </a:xfrm>
          <a:prstGeom prst="rect">
            <a:avLst/>
          </a:prstGeom>
        </p:spPr>
      </p:pic>
    </p:spTree>
    <p:extLst>
      <p:ext uri="{BB962C8B-B14F-4D97-AF65-F5344CB8AC3E}">
        <p14:creationId xmlns:p14="http://schemas.microsoft.com/office/powerpoint/2010/main" val="34924889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9877" name="Text Box 5"/>
          <p:cNvSpPr txBox="1">
            <a:spLocks noChangeArrowheads="1"/>
          </p:cNvSpPr>
          <p:nvPr/>
        </p:nvSpPr>
        <p:spPr bwMode="auto">
          <a:xfrm>
            <a:off x="228600" y="-496072"/>
            <a:ext cx="8305800" cy="2123658"/>
          </a:xfrm>
          <a:prstGeom prst="rect">
            <a:avLst/>
          </a:prstGeom>
          <a:noFill/>
          <a:ln w="9525">
            <a:noFill/>
            <a:miter lim="800000"/>
            <a:headEnd/>
            <a:tailEnd/>
          </a:ln>
          <a:effectLst/>
        </p:spPr>
        <p:txBody>
          <a:bodyPr wrap="square">
            <a:spAutoFit/>
          </a:bodyPr>
          <a:lstStyle/>
          <a:p>
            <a:pPr algn="just"/>
            <a:endParaRPr lang="en-US" sz="4400" b="1" dirty="0"/>
          </a:p>
          <a:p>
            <a:pPr algn="just"/>
            <a:r>
              <a:rPr lang="en-US" sz="4400" b="1" dirty="0" smtClean="0"/>
              <a:t>Milky </a:t>
            </a:r>
            <a:r>
              <a:rPr lang="en-US" sz="4400" b="1" dirty="0"/>
              <a:t>Way galaxy - the galaxy we live in</a:t>
            </a:r>
            <a:endParaRPr lang="en-US" sz="4400" b="1" dirty="0"/>
          </a:p>
        </p:txBody>
      </p:sp>
      <p:sp>
        <p:nvSpPr>
          <p:cNvPr id="7" name="Date Placeholder 6"/>
          <p:cNvSpPr>
            <a:spLocks noGrp="1"/>
          </p:cNvSpPr>
          <p:nvPr>
            <p:ph type="dt" sz="half" idx="10"/>
          </p:nvPr>
        </p:nvSpPr>
        <p:spPr/>
        <p:txBody>
          <a:bodyPr/>
          <a:lstStyle/>
          <a:p>
            <a:r>
              <a:rPr lang="en-US" smtClean="0"/>
              <a:t>27 April 2019</a:t>
            </a:r>
            <a:endParaRPr lang="en-US"/>
          </a:p>
        </p:txBody>
      </p:sp>
      <p:sp>
        <p:nvSpPr>
          <p:cNvPr id="8" name="Slide Number Placeholder 7"/>
          <p:cNvSpPr>
            <a:spLocks noGrp="1"/>
          </p:cNvSpPr>
          <p:nvPr>
            <p:ph type="sldNum" sz="quarter" idx="12"/>
          </p:nvPr>
        </p:nvSpPr>
        <p:spPr/>
        <p:txBody>
          <a:bodyPr/>
          <a:lstStyle/>
          <a:p>
            <a:fld id="{5C089A21-A552-4134-BD5A-C38900B47E66}" type="slidenum">
              <a:rPr lang="en-US" smtClean="0"/>
              <a:pPr/>
              <a:t>14</a:t>
            </a:fld>
            <a:endParaRPr lang="en-US"/>
          </a:p>
        </p:txBody>
      </p:sp>
      <p:sp>
        <p:nvSpPr>
          <p:cNvPr id="9" name="Footer Placeholder 8"/>
          <p:cNvSpPr>
            <a:spLocks noGrp="1"/>
          </p:cNvSpPr>
          <p:nvPr>
            <p:ph type="ftr" sz="quarter" idx="11"/>
          </p:nvPr>
        </p:nvSpPr>
        <p:spPr/>
        <p:txBody>
          <a:bodyPr/>
          <a:lstStyle/>
          <a:p>
            <a:r>
              <a:rPr lang="en-US" smtClean="0"/>
              <a:t>SRV School, Trichy.</a:t>
            </a:r>
            <a:endParaRPr lang="en-US"/>
          </a:p>
        </p:txBody>
      </p:sp>
      <p:pic>
        <p:nvPicPr>
          <p:cNvPr id="3" name="Picture 2"/>
          <p:cNvPicPr>
            <a:picLocks noChangeAspect="1"/>
          </p:cNvPicPr>
          <p:nvPr/>
        </p:nvPicPr>
        <p:blipFill>
          <a:blip r:embed="rId3"/>
          <a:stretch>
            <a:fillRect/>
          </a:stretch>
        </p:blipFill>
        <p:spPr>
          <a:xfrm>
            <a:off x="609600" y="1627586"/>
            <a:ext cx="4029637" cy="4163006"/>
          </a:xfrm>
          <a:prstGeom prst="rect">
            <a:avLst/>
          </a:prstGeom>
        </p:spPr>
      </p:pic>
      <p:pic>
        <p:nvPicPr>
          <p:cNvPr id="4" name="Picture 3"/>
          <p:cNvPicPr>
            <a:picLocks noChangeAspect="1"/>
          </p:cNvPicPr>
          <p:nvPr/>
        </p:nvPicPr>
        <p:blipFill>
          <a:blip r:embed="rId4"/>
          <a:stretch>
            <a:fillRect/>
          </a:stretch>
        </p:blipFill>
        <p:spPr>
          <a:xfrm>
            <a:off x="4748194" y="1553532"/>
            <a:ext cx="4286848" cy="4391638"/>
          </a:xfrm>
          <a:prstGeom prst="rect">
            <a:avLst/>
          </a:prstGeom>
        </p:spPr>
      </p:pic>
      <p:sp>
        <p:nvSpPr>
          <p:cNvPr id="10" name="Text Box 5"/>
          <p:cNvSpPr txBox="1">
            <a:spLocks noChangeArrowheads="1"/>
          </p:cNvSpPr>
          <p:nvPr/>
        </p:nvSpPr>
        <p:spPr bwMode="auto">
          <a:xfrm>
            <a:off x="228600" y="5164476"/>
            <a:ext cx="8305800" cy="1384995"/>
          </a:xfrm>
          <a:prstGeom prst="rect">
            <a:avLst/>
          </a:prstGeom>
          <a:noFill/>
          <a:ln w="9525">
            <a:noFill/>
            <a:miter lim="800000"/>
            <a:headEnd/>
            <a:tailEnd/>
          </a:ln>
          <a:effectLst/>
        </p:spPr>
        <p:txBody>
          <a:bodyPr wrap="square">
            <a:spAutoFit/>
          </a:bodyPr>
          <a:lstStyle/>
          <a:p>
            <a:pPr algn="just"/>
            <a:endParaRPr lang="en-US" sz="4400" b="1" dirty="0"/>
          </a:p>
          <a:p>
            <a:r>
              <a:rPr lang="en-IN" sz="2000" b="1" dirty="0" smtClean="0"/>
              <a:t>side view</a:t>
            </a:r>
            <a:r>
              <a:rPr lang="en-IN" sz="2000" dirty="0"/>
              <a:t>-</a:t>
            </a:r>
            <a:r>
              <a:rPr lang="en-IN" sz="2000" dirty="0" smtClean="0"/>
              <a:t>a </a:t>
            </a:r>
            <a:r>
              <a:rPr lang="en-IN" sz="2000" dirty="0"/>
              <a:t>huge </a:t>
            </a:r>
            <a:r>
              <a:rPr lang="en-IN" sz="2000" dirty="0" err="1"/>
              <a:t>spiraling</a:t>
            </a:r>
            <a:r>
              <a:rPr lang="en-IN" sz="2000" dirty="0"/>
              <a:t> disk of stars and interstellar matter </a:t>
            </a:r>
            <a:r>
              <a:rPr lang="en-IN" sz="2000" dirty="0" smtClean="0"/>
              <a:t>1000 </a:t>
            </a:r>
            <a:r>
              <a:rPr lang="en-IN" sz="2000" dirty="0" err="1"/>
              <a:t>l.y</a:t>
            </a:r>
            <a:r>
              <a:rPr lang="en-IN" sz="2000" dirty="0"/>
              <a:t>. thick</a:t>
            </a:r>
            <a:br>
              <a:rPr lang="en-IN" sz="2000" dirty="0"/>
            </a:br>
            <a:r>
              <a:rPr lang="en-IN" sz="2000" b="1" dirty="0" smtClean="0"/>
              <a:t>overhead view</a:t>
            </a:r>
            <a:r>
              <a:rPr lang="en-IN" sz="2000" dirty="0"/>
              <a:t> </a:t>
            </a:r>
            <a:r>
              <a:rPr lang="en-IN" sz="2000" dirty="0" smtClean="0"/>
              <a:t>A </a:t>
            </a:r>
            <a:r>
              <a:rPr lang="en-IN" sz="2000" dirty="0"/>
              <a:t>huge bulge </a:t>
            </a:r>
            <a:r>
              <a:rPr lang="en-IN" sz="2000" dirty="0" smtClean="0"/>
              <a:t>in the </a:t>
            </a:r>
            <a:r>
              <a:rPr lang="en-IN" sz="2000" dirty="0" err="1" smtClean="0"/>
              <a:t>center</a:t>
            </a:r>
            <a:r>
              <a:rPr lang="en-IN" sz="2000" dirty="0" smtClean="0"/>
              <a:t> </a:t>
            </a:r>
            <a:r>
              <a:rPr lang="en-IN" sz="2000" dirty="0"/>
              <a:t>10,000 </a:t>
            </a:r>
            <a:r>
              <a:rPr lang="en-IN" sz="2000" dirty="0" err="1"/>
              <a:t>l.y</a:t>
            </a:r>
            <a:r>
              <a:rPr lang="en-IN" sz="2000" dirty="0"/>
              <a:t>. thick</a:t>
            </a:r>
          </a:p>
        </p:txBody>
      </p:sp>
    </p:spTree>
    <p:extLst>
      <p:ext uri="{BB962C8B-B14F-4D97-AF65-F5344CB8AC3E}">
        <p14:creationId xmlns:p14="http://schemas.microsoft.com/office/powerpoint/2010/main" val="1006899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9877" name="Text Box 5"/>
          <p:cNvSpPr txBox="1">
            <a:spLocks noChangeArrowheads="1"/>
          </p:cNvSpPr>
          <p:nvPr/>
        </p:nvSpPr>
        <p:spPr bwMode="auto">
          <a:xfrm>
            <a:off x="228600" y="335845"/>
            <a:ext cx="8305800" cy="5509200"/>
          </a:xfrm>
          <a:prstGeom prst="rect">
            <a:avLst/>
          </a:prstGeom>
          <a:noFill/>
          <a:ln w="9525">
            <a:noFill/>
            <a:miter lim="800000"/>
            <a:headEnd/>
            <a:tailEnd/>
          </a:ln>
          <a:effectLst/>
        </p:spPr>
        <p:txBody>
          <a:bodyPr wrap="square">
            <a:spAutoFit/>
          </a:bodyPr>
          <a:lstStyle/>
          <a:p>
            <a:pPr algn="ctr"/>
            <a:r>
              <a:rPr lang="en-US" sz="4400" b="1" dirty="0" smtClean="0"/>
              <a:t>Astronomical </a:t>
            </a:r>
            <a:r>
              <a:rPr lang="en-US" sz="4400" b="1" dirty="0"/>
              <a:t>distance</a:t>
            </a:r>
            <a:r>
              <a:rPr lang="en-US" sz="4400" dirty="0"/>
              <a:t/>
            </a:r>
            <a:br>
              <a:rPr lang="en-US" sz="4400" dirty="0"/>
            </a:br>
            <a:endParaRPr lang="en-US" sz="4400" dirty="0" smtClean="0"/>
          </a:p>
          <a:p>
            <a:pPr algn="just"/>
            <a:r>
              <a:rPr lang="en-US" sz="4400" b="1" dirty="0" smtClean="0"/>
              <a:t>Astronomical </a:t>
            </a:r>
            <a:r>
              <a:rPr lang="en-US" sz="4400" b="1" dirty="0"/>
              <a:t>distance </a:t>
            </a:r>
            <a:r>
              <a:rPr lang="en-US" sz="4400" dirty="0" smtClean="0"/>
              <a:t>measured </a:t>
            </a:r>
            <a:r>
              <a:rPr lang="en-US" sz="4400" dirty="0"/>
              <a:t>in light years (</a:t>
            </a:r>
            <a:r>
              <a:rPr lang="en-US" sz="4400" dirty="0" err="1" smtClean="0"/>
              <a:t>ly</a:t>
            </a:r>
            <a:r>
              <a:rPr lang="en-US" sz="4400" dirty="0" smtClean="0"/>
              <a:t>)- a </a:t>
            </a:r>
            <a:r>
              <a:rPr lang="en-US" sz="4400" dirty="0"/>
              <a:t>distance measurement- light year - the distance light travels in one </a:t>
            </a:r>
            <a:r>
              <a:rPr lang="en-US" sz="4400" dirty="0" smtClean="0"/>
              <a:t>year.</a:t>
            </a:r>
          </a:p>
          <a:p>
            <a:pPr algn="just"/>
            <a:r>
              <a:rPr lang="en-US" sz="4400" dirty="0" smtClean="0"/>
              <a:t>1 </a:t>
            </a:r>
            <a:r>
              <a:rPr lang="en-US" sz="4400" dirty="0"/>
              <a:t>light year = </a:t>
            </a:r>
            <a:r>
              <a:rPr lang="en-US" sz="4400" dirty="0" smtClean="0"/>
              <a:t>9.5x10e15 m</a:t>
            </a:r>
          </a:p>
          <a:p>
            <a:pPr algn="just"/>
            <a:r>
              <a:rPr lang="en-US" sz="4400" dirty="0" smtClean="0"/>
              <a:t>light </a:t>
            </a:r>
            <a:r>
              <a:rPr lang="en-US" sz="4400" dirty="0"/>
              <a:t>travels at </a:t>
            </a:r>
            <a:r>
              <a:rPr lang="en-US" sz="4400" dirty="0" smtClean="0"/>
              <a:t>3.0x10e8 m/s</a:t>
            </a:r>
            <a:endParaRPr lang="en-US" sz="4400" b="1" dirty="0"/>
          </a:p>
        </p:txBody>
      </p:sp>
      <p:sp>
        <p:nvSpPr>
          <p:cNvPr id="7" name="Date Placeholder 6"/>
          <p:cNvSpPr>
            <a:spLocks noGrp="1"/>
          </p:cNvSpPr>
          <p:nvPr>
            <p:ph type="dt" sz="half" idx="10"/>
          </p:nvPr>
        </p:nvSpPr>
        <p:spPr/>
        <p:txBody>
          <a:bodyPr/>
          <a:lstStyle/>
          <a:p>
            <a:r>
              <a:rPr lang="en-US" smtClean="0"/>
              <a:t>27 April 2019</a:t>
            </a:r>
            <a:endParaRPr lang="en-US"/>
          </a:p>
        </p:txBody>
      </p:sp>
      <p:sp>
        <p:nvSpPr>
          <p:cNvPr id="8" name="Slide Number Placeholder 7"/>
          <p:cNvSpPr>
            <a:spLocks noGrp="1"/>
          </p:cNvSpPr>
          <p:nvPr>
            <p:ph type="sldNum" sz="quarter" idx="12"/>
          </p:nvPr>
        </p:nvSpPr>
        <p:spPr/>
        <p:txBody>
          <a:bodyPr/>
          <a:lstStyle/>
          <a:p>
            <a:fld id="{5C089A21-A552-4134-BD5A-C38900B47E66}" type="slidenum">
              <a:rPr lang="en-US" smtClean="0"/>
              <a:pPr/>
              <a:t>15</a:t>
            </a:fld>
            <a:endParaRPr lang="en-US"/>
          </a:p>
        </p:txBody>
      </p:sp>
      <p:sp>
        <p:nvSpPr>
          <p:cNvPr id="9" name="Footer Placeholder 8"/>
          <p:cNvSpPr>
            <a:spLocks noGrp="1"/>
          </p:cNvSpPr>
          <p:nvPr>
            <p:ph type="ftr" sz="quarter" idx="11"/>
          </p:nvPr>
        </p:nvSpPr>
        <p:spPr/>
        <p:txBody>
          <a:bodyPr/>
          <a:lstStyle/>
          <a:p>
            <a:r>
              <a:rPr lang="en-US" smtClean="0"/>
              <a:t>SRV School, Trichy.</a:t>
            </a:r>
            <a:endParaRPr lang="en-US"/>
          </a:p>
        </p:txBody>
      </p:sp>
    </p:spTree>
    <p:extLst>
      <p:ext uri="{BB962C8B-B14F-4D97-AF65-F5344CB8AC3E}">
        <p14:creationId xmlns:p14="http://schemas.microsoft.com/office/powerpoint/2010/main" val="4122469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3"/>
          <p:cNvSpPr>
            <a:spLocks noGrp="1"/>
          </p:cNvSpPr>
          <p:nvPr>
            <p:ph type="title"/>
          </p:nvPr>
        </p:nvSpPr>
        <p:spPr>
          <a:xfrm>
            <a:off x="533400" y="2667000"/>
            <a:ext cx="8229600" cy="1143000"/>
          </a:xfrm>
        </p:spPr>
        <p:txBody>
          <a:bodyPr>
            <a:normAutofit fontScale="90000"/>
          </a:bodyPr>
          <a:lstStyle/>
          <a:p>
            <a:pPr algn="just"/>
            <a:r>
              <a:rPr lang="en-US" dirty="0"/>
              <a:t>universe - sum of all matter and energy that ever has, does, and ever will </a:t>
            </a:r>
            <a:r>
              <a:rPr lang="en-US" dirty="0" smtClean="0"/>
              <a:t>exist every thing </a:t>
            </a:r>
            <a:r>
              <a:rPr lang="en-US" dirty="0"/>
              <a:t>physical that exists in space and time- </a:t>
            </a:r>
            <a:r>
              <a:rPr lang="en-US" dirty="0" smtClean="0"/>
              <a:t/>
            </a:r>
            <a:br>
              <a:rPr lang="en-US" dirty="0" smtClean="0"/>
            </a:br>
            <a:r>
              <a:rPr lang="en-US" dirty="0"/>
              <a:t/>
            </a:r>
            <a:br>
              <a:rPr lang="en-US" dirty="0"/>
            </a:br>
            <a:r>
              <a:rPr lang="en-US" dirty="0" smtClean="0"/>
              <a:t>cosmology </a:t>
            </a:r>
            <a:r>
              <a:rPr lang="en-US" dirty="0"/>
              <a:t>– the study of how the universe began, what it is made of and how it continues to evolve and </a:t>
            </a:r>
            <a:r>
              <a:rPr lang="en-US" dirty="0" smtClean="0"/>
              <a:t>change</a:t>
            </a:r>
            <a:endParaRPr lang="en-US" dirty="0"/>
          </a:p>
        </p:txBody>
      </p:sp>
      <p:sp>
        <p:nvSpPr>
          <p:cNvPr id="6" name="Title 1"/>
          <p:cNvSpPr txBox="1">
            <a:spLocks/>
          </p:cNvSpPr>
          <p:nvPr/>
        </p:nvSpPr>
        <p:spPr>
          <a:xfrm>
            <a:off x="457200" y="152400"/>
            <a:ext cx="8229600" cy="63976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What</a:t>
            </a:r>
            <a:r>
              <a:rPr kumimoji="0" lang="en-US" sz="4400" b="0" i="0" u="none" strike="noStrike" kern="1200" cap="none" spc="0" normalizeH="0" noProof="0" dirty="0" smtClean="0">
                <a:ln>
                  <a:noFill/>
                </a:ln>
                <a:solidFill>
                  <a:schemeClr val="tx1"/>
                </a:solidFill>
                <a:effectLst/>
                <a:uLnTx/>
                <a:uFillTx/>
                <a:latin typeface="+mj-lt"/>
                <a:ea typeface="+mj-ea"/>
                <a:cs typeface="+mj-cs"/>
              </a:rPr>
              <a:t> is </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Universe?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7808019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9877" name="Text Box 5"/>
          <p:cNvSpPr txBox="1">
            <a:spLocks noChangeArrowheads="1"/>
          </p:cNvSpPr>
          <p:nvPr/>
        </p:nvSpPr>
        <p:spPr bwMode="auto">
          <a:xfrm>
            <a:off x="228600" y="335845"/>
            <a:ext cx="8305800" cy="5509200"/>
          </a:xfrm>
          <a:prstGeom prst="rect">
            <a:avLst/>
          </a:prstGeom>
          <a:noFill/>
          <a:ln w="9525">
            <a:noFill/>
            <a:miter lim="800000"/>
            <a:headEnd/>
            <a:tailEnd/>
          </a:ln>
          <a:effectLst/>
        </p:spPr>
        <p:txBody>
          <a:bodyPr wrap="square">
            <a:spAutoFit/>
          </a:bodyPr>
          <a:lstStyle/>
          <a:p>
            <a:pPr lvl="0" algn="just"/>
            <a:r>
              <a:rPr lang="en-US" sz="4400" dirty="0"/>
              <a:t>What is Universe? </a:t>
            </a:r>
          </a:p>
          <a:p>
            <a:pPr algn="just"/>
            <a:r>
              <a:rPr lang="en-US" sz="4400" b="1" dirty="0" smtClean="0"/>
              <a:t>universe </a:t>
            </a:r>
            <a:r>
              <a:rPr lang="en-US" sz="4400" b="1" dirty="0"/>
              <a:t>made </a:t>
            </a:r>
            <a:endParaRPr lang="en-US" sz="4400" b="1" dirty="0" smtClean="0"/>
          </a:p>
          <a:p>
            <a:pPr algn="just"/>
            <a:r>
              <a:rPr lang="en-US" sz="4400" b="1" dirty="0" smtClean="0"/>
              <a:t>Dark </a:t>
            </a:r>
            <a:r>
              <a:rPr lang="en-US" sz="4400" b="1" dirty="0"/>
              <a:t>matter </a:t>
            </a:r>
            <a:r>
              <a:rPr lang="en-US" sz="4400" dirty="0"/>
              <a:t>– theoretical unseen and undetectable mass that adds to the gravity of a </a:t>
            </a:r>
            <a:r>
              <a:rPr lang="en-US" sz="4400" dirty="0" smtClean="0"/>
              <a:t>galaxy.</a:t>
            </a:r>
          </a:p>
          <a:p>
            <a:pPr algn="just"/>
            <a:r>
              <a:rPr lang="en-US" sz="4400" b="1" dirty="0" smtClean="0"/>
              <a:t>Dark </a:t>
            </a:r>
            <a:r>
              <a:rPr lang="en-US" sz="4400" b="1" dirty="0"/>
              <a:t>energy </a:t>
            </a:r>
            <a:r>
              <a:rPr lang="en-US" sz="4400" dirty="0"/>
              <a:t>– theoretical energy that might be causing accelerated expansion of the </a:t>
            </a:r>
            <a:r>
              <a:rPr lang="en-US" sz="4400" dirty="0" smtClean="0"/>
              <a:t>universe.</a:t>
            </a:r>
            <a:endParaRPr lang="en-US" sz="4400" b="1" dirty="0"/>
          </a:p>
        </p:txBody>
      </p:sp>
      <p:sp>
        <p:nvSpPr>
          <p:cNvPr id="7" name="Date Placeholder 6"/>
          <p:cNvSpPr>
            <a:spLocks noGrp="1"/>
          </p:cNvSpPr>
          <p:nvPr>
            <p:ph type="dt" sz="half" idx="10"/>
          </p:nvPr>
        </p:nvSpPr>
        <p:spPr/>
        <p:txBody>
          <a:bodyPr/>
          <a:lstStyle/>
          <a:p>
            <a:r>
              <a:rPr lang="en-US" smtClean="0"/>
              <a:t>27 April 2019</a:t>
            </a:r>
            <a:endParaRPr lang="en-US"/>
          </a:p>
        </p:txBody>
      </p:sp>
      <p:sp>
        <p:nvSpPr>
          <p:cNvPr id="8" name="Slide Number Placeholder 7"/>
          <p:cNvSpPr>
            <a:spLocks noGrp="1"/>
          </p:cNvSpPr>
          <p:nvPr>
            <p:ph type="sldNum" sz="quarter" idx="12"/>
          </p:nvPr>
        </p:nvSpPr>
        <p:spPr/>
        <p:txBody>
          <a:bodyPr/>
          <a:lstStyle/>
          <a:p>
            <a:fld id="{5C089A21-A552-4134-BD5A-C38900B47E66}" type="slidenum">
              <a:rPr lang="en-US" smtClean="0"/>
              <a:pPr/>
              <a:t>17</a:t>
            </a:fld>
            <a:endParaRPr lang="en-US"/>
          </a:p>
        </p:txBody>
      </p:sp>
      <p:sp>
        <p:nvSpPr>
          <p:cNvPr id="9" name="Footer Placeholder 8"/>
          <p:cNvSpPr>
            <a:spLocks noGrp="1"/>
          </p:cNvSpPr>
          <p:nvPr>
            <p:ph type="ftr" sz="quarter" idx="11"/>
          </p:nvPr>
        </p:nvSpPr>
        <p:spPr/>
        <p:txBody>
          <a:bodyPr/>
          <a:lstStyle/>
          <a:p>
            <a:r>
              <a:rPr lang="en-US" smtClean="0"/>
              <a:t>SRV School, Trichy.</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 April 2019</a:t>
            </a:r>
            <a:endParaRPr lang="en-US"/>
          </a:p>
        </p:txBody>
      </p:sp>
      <p:sp>
        <p:nvSpPr>
          <p:cNvPr id="3" name="Footer Placeholder 2"/>
          <p:cNvSpPr>
            <a:spLocks noGrp="1"/>
          </p:cNvSpPr>
          <p:nvPr>
            <p:ph type="ftr" sz="quarter" idx="11"/>
          </p:nvPr>
        </p:nvSpPr>
        <p:spPr/>
        <p:txBody>
          <a:bodyPr/>
          <a:lstStyle/>
          <a:p>
            <a:r>
              <a:rPr lang="en-US" smtClean="0"/>
              <a:t>SRV School, Trichy.</a:t>
            </a:r>
            <a:endParaRPr lang="en-US"/>
          </a:p>
        </p:txBody>
      </p:sp>
      <p:sp>
        <p:nvSpPr>
          <p:cNvPr id="4" name="Slide Number Placeholder 3"/>
          <p:cNvSpPr>
            <a:spLocks noGrp="1"/>
          </p:cNvSpPr>
          <p:nvPr>
            <p:ph type="sldNum" sz="quarter" idx="12"/>
          </p:nvPr>
        </p:nvSpPr>
        <p:spPr/>
        <p:txBody>
          <a:bodyPr/>
          <a:lstStyle/>
          <a:p>
            <a:fld id="{5C089A21-A552-4134-BD5A-C38900B47E66}" type="slidenum">
              <a:rPr lang="en-US" smtClean="0"/>
              <a:pPr/>
              <a:t>18</a:t>
            </a:fld>
            <a:endParaRPr lang="en-US"/>
          </a:p>
        </p:txBody>
      </p:sp>
      <p:sp>
        <p:nvSpPr>
          <p:cNvPr id="5" name="Rectangle 4"/>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itle 1"/>
          <p:cNvSpPr txBox="1">
            <a:spLocks/>
          </p:cNvSpPr>
          <p:nvPr/>
        </p:nvSpPr>
        <p:spPr>
          <a:xfrm>
            <a:off x="457200" y="152400"/>
            <a:ext cx="8229600" cy="639762"/>
          </a:xfrm>
          <a:prstGeom prst="rect">
            <a:avLst/>
          </a:prstGeom>
        </p:spPr>
        <p:txBody>
          <a:bodyPr/>
          <a:lstStyle/>
          <a:p>
            <a:pPr lvl="0" algn="ctr">
              <a:spcBef>
                <a:spcPct val="0"/>
              </a:spcBef>
              <a:defRPr/>
            </a:pPr>
            <a:r>
              <a:rPr lang="en-US" sz="4400" dirty="0" smtClean="0">
                <a:latin typeface="+mj-lt"/>
                <a:ea typeface="+mj-ea"/>
                <a:cs typeface="+mj-cs"/>
              </a:rPr>
              <a:t>Edwin Hubble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p:cNvPicPr>
            <a:picLocks noChangeAspect="1"/>
          </p:cNvPicPr>
          <p:nvPr/>
        </p:nvPicPr>
        <p:blipFill>
          <a:blip r:embed="rId2"/>
          <a:stretch>
            <a:fillRect/>
          </a:stretch>
        </p:blipFill>
        <p:spPr>
          <a:xfrm>
            <a:off x="4740275" y="1244601"/>
            <a:ext cx="3404893" cy="4699000"/>
          </a:xfrm>
          <a:prstGeom prst="rect">
            <a:avLst/>
          </a:prstGeom>
        </p:spPr>
      </p:pic>
      <p:pic>
        <p:nvPicPr>
          <p:cNvPr id="10" name="Picture 9"/>
          <p:cNvPicPr>
            <a:picLocks noChangeAspect="1"/>
          </p:cNvPicPr>
          <p:nvPr/>
        </p:nvPicPr>
        <p:blipFill>
          <a:blip r:embed="rId3"/>
          <a:stretch>
            <a:fillRect/>
          </a:stretch>
        </p:blipFill>
        <p:spPr>
          <a:xfrm>
            <a:off x="723900" y="1204912"/>
            <a:ext cx="3733800" cy="4738688"/>
          </a:xfrm>
          <a:prstGeom prst="rect">
            <a:avLst/>
          </a:prstGeom>
        </p:spPr>
      </p:pic>
      <p:sp>
        <p:nvSpPr>
          <p:cNvPr id="11" name="Title 1"/>
          <p:cNvSpPr txBox="1">
            <a:spLocks/>
          </p:cNvSpPr>
          <p:nvPr/>
        </p:nvSpPr>
        <p:spPr>
          <a:xfrm>
            <a:off x="152400" y="5966620"/>
            <a:ext cx="8534400" cy="639762"/>
          </a:xfrm>
          <a:prstGeom prst="rect">
            <a:avLst/>
          </a:prstGeom>
        </p:spPr>
        <p:txBody>
          <a:bodyPr/>
          <a:lstStyle/>
          <a:p>
            <a:pPr lvl="0" algn="ctr">
              <a:spcBef>
                <a:spcPct val="0"/>
              </a:spcBef>
              <a:defRPr/>
            </a:pPr>
            <a:r>
              <a:rPr lang="en-US" sz="2400" dirty="0"/>
              <a:t>Edwin Hubble's discoveries include </a:t>
            </a:r>
            <a:r>
              <a:rPr lang="en-US" sz="2400" dirty="0"/>
              <a:t>the Andromeda galaxy and Hubble's Law</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9383855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 April 2019</a:t>
            </a:r>
            <a:endParaRPr lang="en-US"/>
          </a:p>
        </p:txBody>
      </p:sp>
      <p:sp>
        <p:nvSpPr>
          <p:cNvPr id="3" name="Footer Placeholder 2"/>
          <p:cNvSpPr>
            <a:spLocks noGrp="1"/>
          </p:cNvSpPr>
          <p:nvPr>
            <p:ph type="ftr" sz="quarter" idx="11"/>
          </p:nvPr>
        </p:nvSpPr>
        <p:spPr/>
        <p:txBody>
          <a:bodyPr/>
          <a:lstStyle/>
          <a:p>
            <a:r>
              <a:rPr lang="en-US" smtClean="0"/>
              <a:t>SRV School, Trichy.</a:t>
            </a:r>
            <a:endParaRPr lang="en-US"/>
          </a:p>
        </p:txBody>
      </p:sp>
      <p:sp>
        <p:nvSpPr>
          <p:cNvPr id="4" name="Slide Number Placeholder 3"/>
          <p:cNvSpPr>
            <a:spLocks noGrp="1"/>
          </p:cNvSpPr>
          <p:nvPr>
            <p:ph type="sldNum" sz="quarter" idx="12"/>
          </p:nvPr>
        </p:nvSpPr>
        <p:spPr/>
        <p:txBody>
          <a:bodyPr/>
          <a:lstStyle/>
          <a:p>
            <a:fld id="{5C089A21-A552-4134-BD5A-C38900B47E66}" type="slidenum">
              <a:rPr lang="en-US" smtClean="0"/>
              <a:pPr/>
              <a:t>19</a:t>
            </a:fld>
            <a:endParaRPr lang="en-US"/>
          </a:p>
        </p:txBody>
      </p:sp>
      <p:sp>
        <p:nvSpPr>
          <p:cNvPr id="5" name="Rectangle 4"/>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Title 1"/>
          <p:cNvSpPr txBox="1">
            <a:spLocks/>
          </p:cNvSpPr>
          <p:nvPr/>
        </p:nvSpPr>
        <p:spPr>
          <a:xfrm>
            <a:off x="0" y="152400"/>
            <a:ext cx="9067800" cy="639762"/>
          </a:xfrm>
          <a:prstGeom prst="rect">
            <a:avLst/>
          </a:prstGeom>
        </p:spPr>
        <p:txBody>
          <a:bodyPr/>
          <a:lstStyle/>
          <a:p>
            <a:pPr lvl="0" algn="ctr">
              <a:spcBef>
                <a:spcPct val="0"/>
              </a:spcBef>
              <a:defRPr/>
            </a:pPr>
            <a:r>
              <a:rPr lang="en-IN" sz="4400" dirty="0"/>
              <a:t>Doppler </a:t>
            </a:r>
            <a:r>
              <a:rPr lang="en-IN" sz="4400" dirty="0" smtClean="0"/>
              <a:t>effect-</a:t>
            </a:r>
            <a:r>
              <a:rPr lang="en-IN" sz="4400" dirty="0"/>
              <a:t> </a:t>
            </a:r>
            <a:r>
              <a:rPr lang="en-IN" sz="4400" dirty="0" smtClean="0"/>
              <a:t>Measuring speed of stars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1"/>
          <p:cNvSpPr txBox="1">
            <a:spLocks/>
          </p:cNvSpPr>
          <p:nvPr/>
        </p:nvSpPr>
        <p:spPr>
          <a:xfrm>
            <a:off x="304800" y="4554418"/>
            <a:ext cx="8534400" cy="639762"/>
          </a:xfrm>
          <a:prstGeom prst="rect">
            <a:avLst/>
          </a:prstGeom>
        </p:spPr>
        <p:txBody>
          <a:bodyPr/>
          <a:lstStyle/>
          <a:p>
            <a:pPr lvl="0" algn="just">
              <a:spcBef>
                <a:spcPct val="0"/>
              </a:spcBef>
              <a:defRPr/>
            </a:pPr>
            <a:r>
              <a:rPr lang="en-US" sz="2400" dirty="0"/>
              <a:t>Edwin Hubble's discoveries include </a:t>
            </a:r>
            <a:r>
              <a:rPr lang="en-US" sz="2400" dirty="0"/>
              <a:t>the Andromeda galaxy and Hubble's </a:t>
            </a:r>
            <a:r>
              <a:rPr lang="en-US" sz="2400" dirty="0" smtClean="0"/>
              <a:t>Law</a:t>
            </a:r>
            <a:r>
              <a:rPr lang="en-US" sz="2400" dirty="0"/>
              <a:t> When an object is receding, its light gets stretched (</a:t>
            </a:r>
            <a:r>
              <a:rPr lang="en-US" sz="2400" dirty="0" err="1"/>
              <a:t>redshifted</a:t>
            </a:r>
            <a:r>
              <a:rPr lang="en-US" sz="2400" dirty="0"/>
              <a:t>). When the object is approaching, its light gets compressed (</a:t>
            </a:r>
            <a:r>
              <a:rPr lang="en-US" sz="2400" dirty="0" err="1">
                <a:hlinkClick r:id="rId2" tooltip="Blueshift"/>
              </a:rPr>
              <a:t>blueshifted</a:t>
            </a:r>
            <a:r>
              <a:rPr lang="en-US" sz="2400" dirty="0"/>
              <a:t>).</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14338" name="Picture 2" descr="https://upload.wikimedia.org/wikipedia/commons/thumb/e/e4/Redshift_blueshift.svg/260px-Redshift_blueshift.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408284"/>
            <a:ext cx="4800600" cy="3009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774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1026" name="Picture 2"/>
          <p:cNvPicPr>
            <a:picLocks noChangeAspect="1" noChangeArrowheads="1"/>
          </p:cNvPicPr>
          <p:nvPr/>
        </p:nvPicPr>
        <p:blipFill>
          <a:blip r:embed="rId2"/>
          <a:srcRect/>
          <a:stretch>
            <a:fillRect/>
          </a:stretch>
        </p:blipFill>
        <p:spPr bwMode="auto">
          <a:xfrm>
            <a:off x="914400" y="990600"/>
            <a:ext cx="2235200" cy="1676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276600" y="990600"/>
            <a:ext cx="1828800" cy="1676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334000" y="990600"/>
            <a:ext cx="2724150" cy="16764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3276600" y="3200400"/>
            <a:ext cx="2590800" cy="24384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533400" y="3200400"/>
            <a:ext cx="2667001" cy="24384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5943600" y="3200400"/>
            <a:ext cx="2143125" cy="2514600"/>
          </a:xfrm>
          <a:prstGeom prst="rect">
            <a:avLst/>
          </a:prstGeom>
          <a:noFill/>
          <a:ln w="9525">
            <a:noFill/>
            <a:miter lim="800000"/>
            <a:headEnd/>
            <a:tailEnd/>
          </a:ln>
          <a:effectLst/>
        </p:spPr>
      </p:pic>
      <p:sp>
        <p:nvSpPr>
          <p:cNvPr id="11"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400" dirty="0" smtClean="0">
                <a:latin typeface="+mj-lt"/>
                <a:ea typeface="+mj-ea"/>
                <a:cs typeface="+mj-cs"/>
              </a:rPr>
              <a:t>M</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y Relatives</a:t>
            </a:r>
            <a:r>
              <a:rPr kumimoji="0" lang="en-US" sz="4400" b="0" i="0" u="none" strike="noStrike" kern="1200" cap="none" spc="0" normalizeH="0" noProof="0" dirty="0" smtClean="0">
                <a:ln>
                  <a:noFill/>
                </a:ln>
                <a:solidFill>
                  <a:schemeClr val="tx1"/>
                </a:solidFill>
                <a:effectLst/>
                <a:uLnTx/>
                <a:uFillTx/>
                <a:latin typeface="+mj-lt"/>
                <a:ea typeface="+mj-ea"/>
                <a:cs typeface="+mj-cs"/>
              </a:rPr>
              <a:t> </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in the World</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 name="Rectangle 1"/>
          <p:cNvSpPr/>
          <p:nvPr/>
        </p:nvSpPr>
        <p:spPr>
          <a:xfrm>
            <a:off x="4168941" y="3244334"/>
            <a:ext cx="806118" cy="369332"/>
          </a:xfrm>
          <a:prstGeom prst="rect">
            <a:avLst/>
          </a:prstGeom>
        </p:spPr>
        <p:txBody>
          <a:bodyPr wrap="none">
            <a:spAutoFit/>
          </a:bodyPr>
          <a:lstStyle/>
          <a:p>
            <a:r>
              <a:rPr lang="en-US" dirty="0"/>
              <a:t>Galaxy</a:t>
            </a:r>
            <a:endParaRPr lang="en-IN" dirty="0"/>
          </a:p>
        </p:txBody>
      </p:sp>
    </p:spTree>
    <p:extLst>
      <p:ext uri="{BB962C8B-B14F-4D97-AF65-F5344CB8AC3E}">
        <p14:creationId xmlns:p14="http://schemas.microsoft.com/office/powerpoint/2010/main" val="2932919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 April 2019</a:t>
            </a:r>
            <a:endParaRPr lang="en-US"/>
          </a:p>
        </p:txBody>
      </p:sp>
      <p:sp>
        <p:nvSpPr>
          <p:cNvPr id="3" name="Footer Placeholder 2"/>
          <p:cNvSpPr>
            <a:spLocks noGrp="1"/>
          </p:cNvSpPr>
          <p:nvPr>
            <p:ph type="ftr" sz="quarter" idx="11"/>
          </p:nvPr>
        </p:nvSpPr>
        <p:spPr/>
        <p:txBody>
          <a:bodyPr/>
          <a:lstStyle/>
          <a:p>
            <a:r>
              <a:rPr lang="en-US" smtClean="0"/>
              <a:t>SRV School, Trichy.</a:t>
            </a:r>
            <a:endParaRPr lang="en-US"/>
          </a:p>
        </p:txBody>
      </p:sp>
      <p:sp>
        <p:nvSpPr>
          <p:cNvPr id="4" name="Slide Number Placeholder 3"/>
          <p:cNvSpPr>
            <a:spLocks noGrp="1"/>
          </p:cNvSpPr>
          <p:nvPr>
            <p:ph type="sldNum" sz="quarter" idx="12"/>
          </p:nvPr>
        </p:nvSpPr>
        <p:spPr/>
        <p:txBody>
          <a:bodyPr/>
          <a:lstStyle/>
          <a:p>
            <a:fld id="{5C089A21-A552-4134-BD5A-C38900B47E66}" type="slidenum">
              <a:rPr lang="en-US" smtClean="0"/>
              <a:pPr/>
              <a:t>20</a:t>
            </a:fld>
            <a:endParaRPr lang="en-US"/>
          </a:p>
        </p:txBody>
      </p:sp>
      <p:sp>
        <p:nvSpPr>
          <p:cNvPr id="5" name="Rectangle 4"/>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itle 1"/>
          <p:cNvSpPr txBox="1">
            <a:spLocks/>
          </p:cNvSpPr>
          <p:nvPr/>
        </p:nvSpPr>
        <p:spPr>
          <a:xfrm>
            <a:off x="457200" y="152400"/>
            <a:ext cx="8229600" cy="63976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Hubble’s law</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Title 1"/>
          <p:cNvSpPr txBox="1">
            <a:spLocks/>
          </p:cNvSpPr>
          <p:nvPr/>
        </p:nvSpPr>
        <p:spPr>
          <a:xfrm>
            <a:off x="375697" y="1059656"/>
            <a:ext cx="4341725" cy="2514600"/>
          </a:xfrm>
          <a:prstGeom prst="rect">
            <a:avLst/>
          </a:prstGeom>
        </p:spPr>
        <p:txBody>
          <a:bodyPr/>
          <a:lstStyle/>
          <a:p>
            <a:pPr lvl="0" algn="just">
              <a:spcBef>
                <a:spcPct val="0"/>
              </a:spcBef>
              <a:defRPr/>
            </a:pPr>
            <a:r>
              <a:rPr lang="en-US" sz="2400" b="1" dirty="0"/>
              <a:t>Hubble's laws</a:t>
            </a:r>
            <a:r>
              <a:rPr lang="en-US" sz="2400" dirty="0"/>
              <a:t> states that the </a:t>
            </a:r>
            <a:r>
              <a:rPr lang="en-US" sz="2400" dirty="0" smtClean="0"/>
              <a:t>velocity (V) </a:t>
            </a:r>
            <a:r>
              <a:rPr lang="en-US" sz="2400" dirty="0"/>
              <a:t>of recession between our </a:t>
            </a:r>
            <a:r>
              <a:rPr lang="en-US" sz="2400" dirty="0" smtClean="0"/>
              <a:t>galaxy (D) </a:t>
            </a:r>
            <a:r>
              <a:rPr lang="en-US" sz="2400" dirty="0"/>
              <a:t>and the other galaxies are directly proportional to the distance between </a:t>
            </a:r>
            <a:r>
              <a:rPr lang="en-US" sz="2400" dirty="0" smtClean="0"/>
              <a:t>them.</a:t>
            </a:r>
          </a:p>
          <a:p>
            <a:pPr lvl="0" algn="just">
              <a:spcBef>
                <a:spcPct val="0"/>
              </a:spcBef>
              <a:defRPr/>
            </a:pPr>
            <a:endParaRPr kumimoji="0" lang="en-US" sz="2400" b="0" i="0" u="none" strike="noStrike" kern="1200" cap="none" spc="0" normalizeH="0" baseline="0" noProof="0" dirty="0">
              <a:ln>
                <a:noFill/>
              </a:ln>
              <a:solidFill>
                <a:schemeClr val="tx1"/>
              </a:solidFill>
              <a:effectLst/>
              <a:uLnTx/>
              <a:uFillTx/>
              <a:latin typeface="+mj-lt"/>
              <a:ea typeface="+mj-ea"/>
              <a:cs typeface="+mj-cs"/>
            </a:endParaRPr>
          </a:p>
          <a:p>
            <a:pPr lvl="0" algn="just">
              <a:spcBef>
                <a:spcPct val="0"/>
              </a:spcBef>
              <a:defRPr/>
            </a:pPr>
            <a:r>
              <a:rPr lang="en-US" sz="2400" dirty="0"/>
              <a:t>The </a:t>
            </a:r>
            <a:r>
              <a:rPr lang="en-US" sz="2400" dirty="0" smtClean="0"/>
              <a:t>Hubble (Ho=</a:t>
            </a:r>
            <a:r>
              <a:rPr lang="en-IN" sz="2400" dirty="0"/>
              <a:t>74 km/s/</a:t>
            </a:r>
            <a:r>
              <a:rPr lang="en-IN" sz="2400" dirty="0" err="1"/>
              <a:t>Mpc</a:t>
            </a:r>
            <a:r>
              <a:rPr lang="en-US" sz="2400" dirty="0" smtClean="0"/>
              <a:t>)</a:t>
            </a:r>
            <a:r>
              <a:rPr lang="en-US" sz="2400" dirty="0"/>
              <a:t> constant </a:t>
            </a:r>
            <a:r>
              <a:rPr lang="en-US" sz="2400" dirty="0" smtClean="0"/>
              <a:t>is </a:t>
            </a:r>
            <a:r>
              <a:rPr lang="en-US" sz="2400" dirty="0"/>
              <a:t>one of the most important numbers in cosmology because it tells us how fast the universe is expanding, which can be used to determine the age of the universe and its history.</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pic>
        <p:nvPicPr>
          <p:cNvPr id="9" name="Picture 8"/>
          <p:cNvPicPr>
            <a:picLocks noChangeAspect="1"/>
          </p:cNvPicPr>
          <p:nvPr/>
        </p:nvPicPr>
        <p:blipFill>
          <a:blip r:embed="rId2"/>
          <a:stretch>
            <a:fillRect/>
          </a:stretch>
        </p:blipFill>
        <p:spPr>
          <a:xfrm>
            <a:off x="4800600" y="1088964"/>
            <a:ext cx="3763669" cy="4724400"/>
          </a:xfrm>
          <a:prstGeom prst="rect">
            <a:avLst/>
          </a:prstGeom>
        </p:spPr>
      </p:pic>
    </p:spTree>
    <p:extLst>
      <p:ext uri="{BB962C8B-B14F-4D97-AF65-F5344CB8AC3E}">
        <p14:creationId xmlns:p14="http://schemas.microsoft.com/office/powerpoint/2010/main" val="8943373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 April 2019</a:t>
            </a:r>
            <a:endParaRPr lang="en-US"/>
          </a:p>
        </p:txBody>
      </p:sp>
      <p:sp>
        <p:nvSpPr>
          <p:cNvPr id="3" name="Footer Placeholder 2"/>
          <p:cNvSpPr>
            <a:spLocks noGrp="1"/>
          </p:cNvSpPr>
          <p:nvPr>
            <p:ph type="ftr" sz="quarter" idx="11"/>
          </p:nvPr>
        </p:nvSpPr>
        <p:spPr/>
        <p:txBody>
          <a:bodyPr/>
          <a:lstStyle/>
          <a:p>
            <a:r>
              <a:rPr lang="en-US" smtClean="0"/>
              <a:t>SRV School, Trichy.</a:t>
            </a:r>
            <a:endParaRPr lang="en-US"/>
          </a:p>
        </p:txBody>
      </p:sp>
      <p:sp>
        <p:nvSpPr>
          <p:cNvPr id="4" name="Slide Number Placeholder 3"/>
          <p:cNvSpPr>
            <a:spLocks noGrp="1"/>
          </p:cNvSpPr>
          <p:nvPr>
            <p:ph type="sldNum" sz="quarter" idx="12"/>
          </p:nvPr>
        </p:nvSpPr>
        <p:spPr/>
        <p:txBody>
          <a:bodyPr/>
          <a:lstStyle/>
          <a:p>
            <a:fld id="{5C089A21-A552-4134-BD5A-C38900B47E66}" type="slidenum">
              <a:rPr lang="en-US" smtClean="0"/>
              <a:pPr/>
              <a:t>21</a:t>
            </a:fld>
            <a:endParaRPr lang="en-US"/>
          </a:p>
        </p:txBody>
      </p:sp>
      <p:sp>
        <p:nvSpPr>
          <p:cNvPr id="5" name="Rectangle 4"/>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6" name="Picture 5"/>
          <p:cNvPicPr>
            <a:picLocks noChangeAspect="1"/>
          </p:cNvPicPr>
          <p:nvPr/>
        </p:nvPicPr>
        <p:blipFill>
          <a:blip r:embed="rId2"/>
          <a:stretch>
            <a:fillRect/>
          </a:stretch>
        </p:blipFill>
        <p:spPr>
          <a:xfrm>
            <a:off x="990600" y="1066800"/>
            <a:ext cx="6515100" cy="4867275"/>
          </a:xfrm>
          <a:prstGeom prst="rect">
            <a:avLst/>
          </a:prstGeom>
        </p:spPr>
      </p:pic>
      <p:sp>
        <p:nvSpPr>
          <p:cNvPr id="7" name="Title 1"/>
          <p:cNvSpPr txBox="1">
            <a:spLocks/>
          </p:cNvSpPr>
          <p:nvPr/>
        </p:nvSpPr>
        <p:spPr>
          <a:xfrm>
            <a:off x="457200" y="152400"/>
            <a:ext cx="8229600" cy="63976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Hubble’s law</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1525832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 April 2019</a:t>
            </a:r>
            <a:endParaRPr lang="en-US"/>
          </a:p>
        </p:txBody>
      </p:sp>
      <p:sp>
        <p:nvSpPr>
          <p:cNvPr id="3" name="Footer Placeholder 2"/>
          <p:cNvSpPr>
            <a:spLocks noGrp="1"/>
          </p:cNvSpPr>
          <p:nvPr>
            <p:ph type="ftr" sz="quarter" idx="11"/>
          </p:nvPr>
        </p:nvSpPr>
        <p:spPr/>
        <p:txBody>
          <a:bodyPr/>
          <a:lstStyle/>
          <a:p>
            <a:r>
              <a:rPr lang="en-US" smtClean="0"/>
              <a:t>SRV School, Trichy.</a:t>
            </a:r>
            <a:endParaRPr lang="en-US"/>
          </a:p>
        </p:txBody>
      </p:sp>
      <p:sp>
        <p:nvSpPr>
          <p:cNvPr id="4" name="Slide Number Placeholder 3"/>
          <p:cNvSpPr>
            <a:spLocks noGrp="1"/>
          </p:cNvSpPr>
          <p:nvPr>
            <p:ph type="sldNum" sz="quarter" idx="12"/>
          </p:nvPr>
        </p:nvSpPr>
        <p:spPr/>
        <p:txBody>
          <a:bodyPr/>
          <a:lstStyle/>
          <a:p>
            <a:fld id="{5C089A21-A552-4134-BD5A-C38900B47E66}" type="slidenum">
              <a:rPr lang="en-US" smtClean="0"/>
              <a:pPr/>
              <a:t>22</a:t>
            </a:fld>
            <a:endParaRPr lang="en-US"/>
          </a:p>
        </p:txBody>
      </p:sp>
      <p:sp>
        <p:nvSpPr>
          <p:cNvPr id="5" name="Rectangle 4"/>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itle 1"/>
          <p:cNvSpPr txBox="1">
            <a:spLocks/>
          </p:cNvSpPr>
          <p:nvPr/>
        </p:nvSpPr>
        <p:spPr>
          <a:xfrm>
            <a:off x="457200" y="152400"/>
            <a:ext cx="8229600" cy="63976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Hubble’s law</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074" name="Picture 2" descr="Hubble constant and age of the uni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5400"/>
            <a:ext cx="7848600" cy="301783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791866" y="4065984"/>
            <a:ext cx="6863303" cy="2826544"/>
          </a:xfrm>
          <a:prstGeom prst="rect">
            <a:avLst/>
          </a:prstGeom>
        </p:spPr>
        <p:txBody>
          <a:bodyPr/>
          <a:lstStyle/>
          <a:p>
            <a:pPr lvl="0" algn="just">
              <a:spcBef>
                <a:spcPct val="0"/>
              </a:spcBef>
              <a:defRPr/>
            </a:pPr>
            <a:r>
              <a:rPr lang="en-US" sz="2400" dirty="0" smtClean="0"/>
              <a:t>.</a:t>
            </a:r>
          </a:p>
          <a:p>
            <a:pPr lvl="0" algn="just">
              <a:spcBef>
                <a:spcPct val="0"/>
              </a:spcBef>
              <a:defRPr/>
            </a:pPr>
            <a:endParaRPr kumimoji="0" lang="en-US" sz="2400" b="0" i="0" u="none" strike="noStrike" kern="1200" cap="none" spc="0" normalizeH="0" baseline="0" noProof="0" dirty="0">
              <a:ln>
                <a:noFill/>
              </a:ln>
              <a:solidFill>
                <a:schemeClr val="tx1"/>
              </a:solidFill>
              <a:effectLst/>
              <a:uLnTx/>
              <a:uFillTx/>
              <a:latin typeface="+mj-lt"/>
              <a:ea typeface="+mj-ea"/>
              <a:cs typeface="+mj-cs"/>
            </a:endParaRPr>
          </a:p>
          <a:p>
            <a:pPr lvl="0" algn="just">
              <a:spcBef>
                <a:spcPct val="0"/>
              </a:spcBef>
              <a:defRPr/>
            </a:pPr>
            <a:r>
              <a:rPr lang="en-US" sz="2400" dirty="0" smtClean="0"/>
              <a:t>(Ho=</a:t>
            </a:r>
            <a:r>
              <a:rPr lang="en-IN" sz="2400" dirty="0" smtClean="0"/>
              <a:t>74 km/s/</a:t>
            </a:r>
            <a:r>
              <a:rPr lang="en-IN" sz="2400" dirty="0" err="1" smtClean="0"/>
              <a:t>Mpc</a:t>
            </a:r>
            <a:r>
              <a:rPr lang="en-IN" sz="2400" dirty="0" smtClean="0"/>
              <a:t>- </a:t>
            </a:r>
            <a:r>
              <a:rPr lang="en-US" sz="2400" dirty="0" smtClean="0"/>
              <a:t>A</a:t>
            </a:r>
            <a:r>
              <a:rPr lang="en-US" sz="2400" dirty="0"/>
              <a:t> </a:t>
            </a:r>
            <a:r>
              <a:rPr lang="en-US" sz="2400" dirty="0" err="1" smtClean="0"/>
              <a:t>megaparsec</a:t>
            </a:r>
            <a:r>
              <a:rPr lang="en-US" sz="2400" dirty="0" smtClean="0"/>
              <a:t> (</a:t>
            </a:r>
            <a:r>
              <a:rPr lang="en-US" sz="2400" dirty="0" err="1" smtClean="0"/>
              <a:t>Mpc</a:t>
            </a:r>
            <a:r>
              <a:rPr lang="en-US" sz="2400" dirty="0" smtClean="0"/>
              <a:t>)</a:t>
            </a:r>
            <a:r>
              <a:rPr lang="en-US" sz="2400" dirty="0"/>
              <a:t> is a measurement of distance equal to one million parsecs or 3.26 million light </a:t>
            </a:r>
            <a:r>
              <a:rPr lang="en-US" sz="2400" dirty="0" smtClean="0"/>
              <a:t>years</a:t>
            </a:r>
            <a:r>
              <a:rPr lang="en-US" sz="2400" dirty="0"/>
              <a:t>)</a:t>
            </a:r>
            <a:endParaRPr kumimoji="0" lang="en-US" sz="2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7596524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 April 2019</a:t>
            </a:r>
            <a:endParaRPr lang="en-US"/>
          </a:p>
        </p:txBody>
      </p:sp>
      <p:sp>
        <p:nvSpPr>
          <p:cNvPr id="3" name="Footer Placeholder 2"/>
          <p:cNvSpPr>
            <a:spLocks noGrp="1"/>
          </p:cNvSpPr>
          <p:nvPr>
            <p:ph type="ftr" sz="quarter" idx="11"/>
          </p:nvPr>
        </p:nvSpPr>
        <p:spPr/>
        <p:txBody>
          <a:bodyPr/>
          <a:lstStyle/>
          <a:p>
            <a:r>
              <a:rPr lang="en-US" smtClean="0"/>
              <a:t>SRV School, Trichy.</a:t>
            </a:r>
            <a:endParaRPr lang="en-US"/>
          </a:p>
        </p:txBody>
      </p:sp>
      <p:sp>
        <p:nvSpPr>
          <p:cNvPr id="4" name="Slide Number Placeholder 3"/>
          <p:cNvSpPr>
            <a:spLocks noGrp="1"/>
          </p:cNvSpPr>
          <p:nvPr>
            <p:ph type="sldNum" sz="quarter" idx="12"/>
          </p:nvPr>
        </p:nvSpPr>
        <p:spPr/>
        <p:txBody>
          <a:bodyPr/>
          <a:lstStyle/>
          <a:p>
            <a:fld id="{5C089A21-A552-4134-BD5A-C38900B47E66}" type="slidenum">
              <a:rPr lang="en-US" smtClean="0"/>
              <a:pPr/>
              <a:t>23</a:t>
            </a:fld>
            <a:endParaRPr lang="en-US"/>
          </a:p>
        </p:txBody>
      </p:sp>
      <p:sp>
        <p:nvSpPr>
          <p:cNvPr id="5" name="Rectangle 4"/>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Title 1"/>
          <p:cNvSpPr txBox="1">
            <a:spLocks/>
          </p:cNvSpPr>
          <p:nvPr/>
        </p:nvSpPr>
        <p:spPr>
          <a:xfrm>
            <a:off x="457200" y="152400"/>
            <a:ext cx="8229600" cy="63976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Hubble’s law</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0242" name="Picture 2" descr="distances - What is a parsec and how is it measured? - Astronomy Stack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73822"/>
            <a:ext cx="5715000" cy="16954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63368" y="4343400"/>
            <a:ext cx="5761232" cy="1538662"/>
          </a:xfrm>
          <a:prstGeom prst="rect">
            <a:avLst/>
          </a:prstGeom>
        </p:spPr>
      </p:pic>
    </p:spTree>
    <p:extLst>
      <p:ext uri="{BB962C8B-B14F-4D97-AF65-F5344CB8AC3E}">
        <p14:creationId xmlns:p14="http://schemas.microsoft.com/office/powerpoint/2010/main" val="22878733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 April 2019</a:t>
            </a:r>
            <a:endParaRPr lang="en-US"/>
          </a:p>
        </p:txBody>
      </p:sp>
      <p:sp>
        <p:nvSpPr>
          <p:cNvPr id="3" name="Footer Placeholder 2"/>
          <p:cNvSpPr>
            <a:spLocks noGrp="1"/>
          </p:cNvSpPr>
          <p:nvPr>
            <p:ph type="ftr" sz="quarter" idx="11"/>
          </p:nvPr>
        </p:nvSpPr>
        <p:spPr/>
        <p:txBody>
          <a:bodyPr/>
          <a:lstStyle/>
          <a:p>
            <a:r>
              <a:rPr lang="en-US" smtClean="0"/>
              <a:t>SRV School, Trichy.</a:t>
            </a:r>
            <a:endParaRPr lang="en-US"/>
          </a:p>
        </p:txBody>
      </p:sp>
      <p:sp>
        <p:nvSpPr>
          <p:cNvPr id="4" name="Slide Number Placeholder 3"/>
          <p:cNvSpPr>
            <a:spLocks noGrp="1"/>
          </p:cNvSpPr>
          <p:nvPr>
            <p:ph type="sldNum" sz="quarter" idx="12"/>
          </p:nvPr>
        </p:nvSpPr>
        <p:spPr/>
        <p:txBody>
          <a:bodyPr/>
          <a:lstStyle/>
          <a:p>
            <a:fld id="{5C089A21-A552-4134-BD5A-C38900B47E66}" type="slidenum">
              <a:rPr lang="en-US" smtClean="0"/>
              <a:pPr/>
              <a:t>24</a:t>
            </a:fld>
            <a:endParaRPr lang="en-US"/>
          </a:p>
        </p:txBody>
      </p:sp>
      <p:sp>
        <p:nvSpPr>
          <p:cNvPr id="5" name="Rectangle 4"/>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6" name="Picture 5"/>
          <p:cNvPicPr>
            <a:picLocks noChangeAspect="1"/>
          </p:cNvPicPr>
          <p:nvPr/>
        </p:nvPicPr>
        <p:blipFill>
          <a:blip r:embed="rId2"/>
          <a:stretch>
            <a:fillRect/>
          </a:stretch>
        </p:blipFill>
        <p:spPr>
          <a:xfrm>
            <a:off x="1143000" y="1708150"/>
            <a:ext cx="6190721" cy="4648200"/>
          </a:xfrm>
          <a:prstGeom prst="rect">
            <a:avLst/>
          </a:prstGeom>
        </p:spPr>
      </p:pic>
      <p:sp>
        <p:nvSpPr>
          <p:cNvPr id="7" name="Title 1"/>
          <p:cNvSpPr txBox="1">
            <a:spLocks/>
          </p:cNvSpPr>
          <p:nvPr/>
        </p:nvSpPr>
        <p:spPr>
          <a:xfrm>
            <a:off x="457200" y="152400"/>
            <a:ext cx="8229600" cy="639762"/>
          </a:xfrm>
          <a:prstGeom prst="rect">
            <a:avLst/>
          </a:prstGeom>
        </p:spPr>
        <p:txBody>
          <a:bodyPr/>
          <a:lstStyle/>
          <a:p>
            <a:pPr lvl="0" algn="ctr">
              <a:spcBef>
                <a:spcPct val="0"/>
              </a:spcBef>
              <a:defRPr/>
            </a:pPr>
            <a:r>
              <a:rPr lang="en-US" sz="4400" dirty="0">
                <a:latin typeface="+mj-lt"/>
                <a:ea typeface="+mj-ea"/>
                <a:cs typeface="+mj-cs"/>
              </a:rPr>
              <a:t>H</a:t>
            </a:r>
            <a:r>
              <a:rPr lang="en-US" sz="4400" dirty="0" smtClean="0">
                <a:latin typeface="+mj-lt"/>
                <a:ea typeface="+mj-ea"/>
                <a:cs typeface="+mj-cs"/>
              </a:rPr>
              <a:t>ubble </a:t>
            </a:r>
            <a:r>
              <a:rPr lang="en-US" sz="4400" dirty="0">
                <a:latin typeface="+mj-lt"/>
                <a:ea typeface="+mj-ea"/>
                <a:cs typeface="+mj-cs"/>
              </a:rPr>
              <a:t>telescope</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3498146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41114"/>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155575" y="274638"/>
            <a:ext cx="8531225" cy="1143000"/>
          </a:xfrm>
          <a:prstGeom prst="rect">
            <a:avLst/>
          </a:prstGeom>
        </p:spPr>
        <p:txBody>
          <a:bodyPr>
            <a:noAutofit/>
          </a:bodyPr>
          <a:lstStyle/>
          <a:p>
            <a:pPr algn="ctr">
              <a:spcBef>
                <a:spcPct val="0"/>
              </a:spcBef>
              <a:defRPr/>
            </a:pPr>
            <a:r>
              <a:rPr lang="en-US" sz="4000" dirty="0" smtClean="0"/>
              <a:t> </a:t>
            </a:r>
            <a:r>
              <a:rPr lang="en-US" sz="4000" dirty="0"/>
              <a:t>expanding </a:t>
            </a:r>
            <a:r>
              <a:rPr lang="en-US" sz="4000" dirty="0" smtClean="0"/>
              <a:t>universe and big </a:t>
            </a:r>
            <a:r>
              <a:rPr lang="en-US" sz="4000" dirty="0"/>
              <a:t>bang theory</a:t>
            </a:r>
            <a:r>
              <a:rPr kumimoji="0" lang="en-US" sz="4000" b="0" i="0" strike="noStrike" kern="1200" cap="none" spc="0" normalizeH="0" baseline="0" noProof="0" dirty="0" smtClean="0">
                <a:ln>
                  <a:noFill/>
                </a:ln>
                <a:solidFill>
                  <a:schemeClr val="tx1"/>
                </a:solidFill>
                <a:effectLst/>
                <a:uLnTx/>
                <a:uFillTx/>
                <a:latin typeface="Arial Black" pitchFamily="34" charset="0"/>
                <a:ea typeface="+mj-ea"/>
                <a:cs typeface="+mj-cs"/>
              </a:rPr>
              <a:t> </a:t>
            </a:r>
            <a:endParaRPr kumimoji="0" lang="en-US" sz="4000" b="0" i="0"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6" name="AutoShape 4" descr="Expanding Universe – Science Less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stretch>
            <a:fillRect/>
          </a:stretch>
        </p:blipFill>
        <p:spPr>
          <a:xfrm>
            <a:off x="339794" y="1502621"/>
            <a:ext cx="3791089" cy="2635197"/>
          </a:xfrm>
          <a:prstGeom prst="rect">
            <a:avLst/>
          </a:prstGeom>
        </p:spPr>
      </p:pic>
      <p:pic>
        <p:nvPicPr>
          <p:cNvPr id="8" name="Picture 7"/>
          <p:cNvPicPr>
            <a:picLocks noChangeAspect="1"/>
          </p:cNvPicPr>
          <p:nvPr/>
        </p:nvPicPr>
        <p:blipFill>
          <a:blip r:embed="rId3"/>
          <a:stretch>
            <a:fillRect/>
          </a:stretch>
        </p:blipFill>
        <p:spPr>
          <a:xfrm>
            <a:off x="4270366" y="1502621"/>
            <a:ext cx="4734150" cy="270055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5249" y="-30145"/>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155575" y="274638"/>
            <a:ext cx="8531225" cy="1143000"/>
          </a:xfrm>
          <a:prstGeom prst="rect">
            <a:avLst/>
          </a:prstGeom>
        </p:spPr>
        <p:txBody>
          <a:bodyPr>
            <a:noAutofit/>
          </a:bodyPr>
          <a:lstStyle/>
          <a:p>
            <a:pPr algn="ctr">
              <a:spcBef>
                <a:spcPct val="0"/>
              </a:spcBef>
              <a:defRPr/>
            </a:pPr>
            <a:r>
              <a:rPr lang="en-US" sz="4000" dirty="0"/>
              <a:t>B</a:t>
            </a:r>
            <a:r>
              <a:rPr lang="en-US" sz="4000" dirty="0" smtClean="0"/>
              <a:t>ig </a:t>
            </a:r>
            <a:r>
              <a:rPr lang="en-US" sz="4000" dirty="0"/>
              <a:t>bang </a:t>
            </a:r>
            <a:r>
              <a:rPr lang="en-US" sz="4000" dirty="0" smtClean="0"/>
              <a:t>theory-</a:t>
            </a:r>
            <a:r>
              <a:rPr lang="en-US" sz="4000" dirty="0"/>
              <a:t> Alexander </a:t>
            </a:r>
            <a:r>
              <a:rPr lang="en-US" sz="4000" dirty="0" err="1"/>
              <a:t>Friedmann</a:t>
            </a:r>
            <a:r>
              <a:rPr kumimoji="0" lang="en-US" sz="4000" b="0" i="0" strike="noStrike" kern="1200" cap="none" spc="0" normalizeH="0" baseline="0" noProof="0" dirty="0" smtClean="0">
                <a:ln>
                  <a:noFill/>
                </a:ln>
                <a:solidFill>
                  <a:schemeClr val="tx1"/>
                </a:solidFill>
                <a:effectLst/>
                <a:uLnTx/>
                <a:uFillTx/>
                <a:latin typeface="Arial Black" pitchFamily="34" charset="0"/>
                <a:ea typeface="+mj-ea"/>
                <a:cs typeface="+mj-cs"/>
              </a:rPr>
              <a:t> </a:t>
            </a:r>
            <a:endParaRPr kumimoji="0" lang="en-US" sz="4000" b="0" i="0"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6" name="AutoShape 4" descr="Expanding Universe – Science Less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155575" y="4576321"/>
            <a:ext cx="8531225" cy="1143000"/>
          </a:xfrm>
          <a:prstGeom prst="rect">
            <a:avLst/>
          </a:prstGeom>
        </p:spPr>
        <p:txBody>
          <a:bodyPr>
            <a:noAutofit/>
          </a:bodyPr>
          <a:lstStyle/>
          <a:p>
            <a:pPr algn="just">
              <a:spcBef>
                <a:spcPct val="0"/>
              </a:spcBef>
              <a:defRPr/>
            </a:pPr>
            <a:r>
              <a:rPr lang="en-US" sz="3600" dirty="0" smtClean="0"/>
              <a:t>In </a:t>
            </a:r>
            <a:r>
              <a:rPr lang="en-US" sz="3600" dirty="0"/>
              <a:t>1922, </a:t>
            </a:r>
            <a:r>
              <a:rPr lang="en-US" sz="3600" dirty="0">
                <a:hlinkClick r:id="rId2" tooltip="Alexander Friedmann"/>
              </a:rPr>
              <a:t>Alexander </a:t>
            </a:r>
            <a:r>
              <a:rPr lang="en-US" sz="3600" dirty="0" err="1" smtClean="0">
                <a:hlinkClick r:id="rId2" tooltip="Alexander Friedmann"/>
              </a:rPr>
              <a:t>Friedmann</a:t>
            </a:r>
            <a:r>
              <a:rPr lang="en-US" sz="3600" dirty="0" smtClean="0"/>
              <a:t> (1) and in 1927</a:t>
            </a:r>
            <a:r>
              <a:rPr lang="en-IN" sz="3600" dirty="0"/>
              <a:t> </a:t>
            </a:r>
            <a:r>
              <a:rPr lang="en-IN" sz="3600" u="sng" dirty="0">
                <a:hlinkClick r:id="rId3"/>
              </a:rPr>
              <a:t>Georges </a:t>
            </a:r>
            <a:r>
              <a:rPr lang="en-IN" sz="3600" u="sng" dirty="0" err="1" smtClean="0">
                <a:hlinkClick r:id="rId3"/>
              </a:rPr>
              <a:t>Lemaître</a:t>
            </a:r>
            <a:r>
              <a:rPr lang="en-US" sz="3600" dirty="0" smtClean="0"/>
              <a:t> (2)</a:t>
            </a:r>
            <a:r>
              <a:rPr lang="en-US" sz="3600" dirty="0"/>
              <a:t> used the </a:t>
            </a:r>
            <a:r>
              <a:rPr lang="en-US" sz="3600" dirty="0" smtClean="0">
                <a:hlinkClick r:id="rId4" tooltip="Einstein field equations"/>
              </a:rPr>
              <a:t>Einstein (3) </a:t>
            </a:r>
            <a:r>
              <a:rPr lang="en-US" sz="3600" dirty="0">
                <a:hlinkClick r:id="rId4" tooltip="Einstein field equations"/>
              </a:rPr>
              <a:t>field equations</a:t>
            </a:r>
            <a:r>
              <a:rPr lang="en-US" sz="3600" dirty="0"/>
              <a:t> to provide theoretical evidence that the universe is </a:t>
            </a:r>
            <a:r>
              <a:rPr lang="en-US" sz="3600" dirty="0" smtClean="0"/>
              <a:t>expanding.</a:t>
            </a:r>
            <a:endParaRPr kumimoji="0" lang="en-US" sz="3600" b="0" i="0" strike="noStrike" kern="1200" cap="none" spc="0" normalizeH="0" baseline="0" noProof="0" dirty="0">
              <a:ln>
                <a:noFill/>
              </a:ln>
              <a:solidFill>
                <a:schemeClr val="tx1"/>
              </a:solidFill>
              <a:effectLst/>
              <a:uLnTx/>
              <a:uFillTx/>
              <a:latin typeface="Arial Black" pitchFamily="34" charset="0"/>
              <a:ea typeface="+mj-ea"/>
              <a:cs typeface="+mj-cs"/>
            </a:endParaRPr>
          </a:p>
        </p:txBody>
      </p:sp>
      <p:pic>
        <p:nvPicPr>
          <p:cNvPr id="13314" name="Picture 2" descr="https://upload.wikimedia.org/wikipedia/commons/thumb/6/62/Aleksandr_Fridman.png/220px-Aleksandr_Fridma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13" y="1164809"/>
            <a:ext cx="2284413" cy="34058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5776696" y="1138013"/>
            <a:ext cx="2514600" cy="3357121"/>
          </a:xfrm>
          <a:prstGeom prst="rect">
            <a:avLst/>
          </a:prstGeom>
        </p:spPr>
      </p:pic>
      <p:sp>
        <p:nvSpPr>
          <p:cNvPr id="5" name="AutoShape 4" descr="Albert Einstein - Wikiquo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7"/>
          <a:stretch>
            <a:fillRect/>
          </a:stretch>
        </p:blipFill>
        <p:spPr>
          <a:xfrm>
            <a:off x="3250224" y="1219066"/>
            <a:ext cx="2095500" cy="3347910"/>
          </a:xfrm>
          <a:prstGeom prst="rect">
            <a:avLst/>
          </a:prstGeom>
        </p:spPr>
      </p:pic>
    </p:spTree>
    <p:extLst>
      <p:ext uri="{BB962C8B-B14F-4D97-AF65-F5344CB8AC3E}">
        <p14:creationId xmlns:p14="http://schemas.microsoft.com/office/powerpoint/2010/main" val="2707286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813" y="-22860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155575" y="274638"/>
            <a:ext cx="8531225" cy="1143000"/>
          </a:xfrm>
          <a:prstGeom prst="rect">
            <a:avLst/>
          </a:prstGeom>
        </p:spPr>
        <p:txBody>
          <a:bodyPr>
            <a:noAutofit/>
          </a:bodyPr>
          <a:lstStyle/>
          <a:p>
            <a:pPr algn="ctr">
              <a:spcBef>
                <a:spcPct val="0"/>
              </a:spcBef>
              <a:defRPr/>
            </a:pPr>
            <a:r>
              <a:rPr lang="en-US" sz="4000" dirty="0"/>
              <a:t>B</a:t>
            </a:r>
            <a:r>
              <a:rPr lang="en-US" sz="4000" dirty="0" smtClean="0"/>
              <a:t>ig </a:t>
            </a:r>
            <a:r>
              <a:rPr lang="en-US" sz="4000" dirty="0"/>
              <a:t>bang </a:t>
            </a:r>
            <a:r>
              <a:rPr lang="en-US" sz="4000" dirty="0" smtClean="0"/>
              <a:t>theory-</a:t>
            </a:r>
            <a:r>
              <a:rPr lang="en-US" sz="4000" dirty="0"/>
              <a:t> Alexander </a:t>
            </a:r>
            <a:r>
              <a:rPr lang="en-US" sz="4000" dirty="0" err="1"/>
              <a:t>Friedmann</a:t>
            </a:r>
            <a:r>
              <a:rPr kumimoji="0" lang="en-US" sz="4000" b="0" i="0" strike="noStrike" kern="1200" cap="none" spc="0" normalizeH="0" baseline="0" noProof="0" dirty="0" smtClean="0">
                <a:ln>
                  <a:noFill/>
                </a:ln>
                <a:solidFill>
                  <a:schemeClr val="tx1"/>
                </a:solidFill>
                <a:effectLst/>
                <a:uLnTx/>
                <a:uFillTx/>
                <a:latin typeface="Arial Black" pitchFamily="34" charset="0"/>
                <a:ea typeface="+mj-ea"/>
                <a:cs typeface="+mj-cs"/>
              </a:rPr>
              <a:t> </a:t>
            </a:r>
            <a:endParaRPr kumimoji="0" lang="en-US" sz="4000" b="0" i="0"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6" name="AutoShape 4" descr="Expanding Universe – Science Less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138828" y="4305300"/>
            <a:ext cx="8531225" cy="1143000"/>
          </a:xfrm>
          <a:prstGeom prst="rect">
            <a:avLst/>
          </a:prstGeom>
        </p:spPr>
        <p:txBody>
          <a:bodyPr>
            <a:noAutofit/>
          </a:bodyPr>
          <a:lstStyle/>
          <a:p>
            <a:pPr algn="just">
              <a:spcBef>
                <a:spcPct val="0"/>
              </a:spcBef>
              <a:defRPr/>
            </a:pPr>
            <a:r>
              <a:rPr lang="en-US" sz="3600" dirty="0"/>
              <a:t>Astronomer </a:t>
            </a:r>
            <a:r>
              <a:rPr lang="en-US" sz="3600" dirty="0">
                <a:hlinkClick r:id="rId2" tooltip="Walter Baade"/>
              </a:rPr>
              <a:t>Walter Baade</a:t>
            </a:r>
            <a:r>
              <a:rPr lang="en-US" sz="3600" dirty="0"/>
              <a:t> recalculated the size of the known universe in the 1940s, doubling the previous calculation made by </a:t>
            </a:r>
            <a:r>
              <a:rPr lang="en-US" sz="3600" dirty="0">
                <a:hlinkClick r:id="rId3" tooltip="Edwin Hubble"/>
              </a:rPr>
              <a:t>Hubble</a:t>
            </a:r>
            <a:r>
              <a:rPr lang="en-US" sz="3600" dirty="0"/>
              <a:t> in </a:t>
            </a:r>
            <a:r>
              <a:rPr lang="en-US" sz="3600" dirty="0" smtClean="0"/>
              <a:t>1929.</a:t>
            </a:r>
            <a:endParaRPr kumimoji="0" lang="en-US" sz="3600" b="0" i="0"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 name="AutoShape 4" descr="Albert Einstein - Wikiquo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4"/>
          <a:stretch>
            <a:fillRect/>
          </a:stretch>
        </p:blipFill>
        <p:spPr>
          <a:xfrm>
            <a:off x="2799457" y="1252637"/>
            <a:ext cx="2034830" cy="3014564"/>
          </a:xfrm>
          <a:prstGeom prst="rect">
            <a:avLst/>
          </a:prstGeom>
        </p:spPr>
      </p:pic>
    </p:spTree>
    <p:extLst>
      <p:ext uri="{BB962C8B-B14F-4D97-AF65-F5344CB8AC3E}">
        <p14:creationId xmlns:p14="http://schemas.microsoft.com/office/powerpoint/2010/main" val="37145891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813" y="-22860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155575" y="274638"/>
            <a:ext cx="8531225" cy="1143000"/>
          </a:xfrm>
          <a:prstGeom prst="rect">
            <a:avLst/>
          </a:prstGeom>
        </p:spPr>
        <p:txBody>
          <a:bodyPr>
            <a:noAutofit/>
          </a:bodyPr>
          <a:lstStyle/>
          <a:p>
            <a:pPr algn="ctr"/>
            <a:r>
              <a:rPr lang="en-IN" sz="4000" dirty="0"/>
              <a:t>Cosmic microwave </a:t>
            </a:r>
            <a:r>
              <a:rPr lang="en-IN" sz="4000" dirty="0" smtClean="0"/>
              <a:t>background (CMB)</a:t>
            </a:r>
            <a:endParaRPr lang="en-IN" sz="4000" dirty="0"/>
          </a:p>
        </p:txBody>
      </p:sp>
      <p:sp>
        <p:nvSpPr>
          <p:cNvPr id="6" name="AutoShape 4" descr="Expanding Universe – Science Less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138828" y="4305300"/>
            <a:ext cx="8531225" cy="1143000"/>
          </a:xfrm>
          <a:prstGeom prst="rect">
            <a:avLst/>
          </a:prstGeom>
        </p:spPr>
        <p:txBody>
          <a:bodyPr>
            <a:noAutofit/>
          </a:bodyPr>
          <a:lstStyle/>
          <a:p>
            <a:pPr algn="just">
              <a:spcBef>
                <a:spcPct val="0"/>
              </a:spcBef>
              <a:defRPr/>
            </a:pPr>
            <a:r>
              <a:rPr lang="en-US" sz="2800" dirty="0" smtClean="0"/>
              <a:t>The </a:t>
            </a:r>
            <a:r>
              <a:rPr lang="en-US" sz="2800" dirty="0"/>
              <a:t>cosmic microwave background was first predicted in 1948 </a:t>
            </a:r>
            <a:r>
              <a:rPr lang="en-US" sz="2800" dirty="0" smtClean="0"/>
              <a:t>by </a:t>
            </a:r>
            <a:r>
              <a:rPr lang="en-US" sz="2800" dirty="0">
                <a:hlinkClick r:id="rId2" tooltip="George Gamow"/>
              </a:rPr>
              <a:t>George </a:t>
            </a:r>
            <a:r>
              <a:rPr lang="en-US" sz="2800" dirty="0" smtClean="0">
                <a:hlinkClick r:id="rId2" tooltip="George Gamow"/>
              </a:rPr>
              <a:t>Gamow</a:t>
            </a:r>
            <a:r>
              <a:rPr lang="en-US" sz="2800" dirty="0" smtClean="0"/>
              <a:t>, </a:t>
            </a:r>
            <a:r>
              <a:rPr lang="en-US" sz="2800" dirty="0"/>
              <a:t> </a:t>
            </a:r>
            <a:r>
              <a:rPr lang="en-US" sz="2800" dirty="0">
                <a:hlinkClick r:id="rId3" tooltip="Ralph Alpher"/>
              </a:rPr>
              <a:t>Ralph </a:t>
            </a:r>
            <a:r>
              <a:rPr lang="en-US" sz="2800" dirty="0" err="1">
                <a:hlinkClick r:id="rId3" tooltip="Ralph Alpher"/>
              </a:rPr>
              <a:t>Alpher</a:t>
            </a:r>
            <a:r>
              <a:rPr lang="en-US" sz="2800" dirty="0"/>
              <a:t> and </a:t>
            </a:r>
            <a:r>
              <a:rPr lang="en-US" sz="2800" dirty="0">
                <a:hlinkClick r:id="rId4" tooltip="Robert Herman"/>
              </a:rPr>
              <a:t>Robert </a:t>
            </a:r>
            <a:r>
              <a:rPr lang="en-US" sz="2800" dirty="0" smtClean="0">
                <a:hlinkClick r:id="rId4" tooltip="Robert Herman"/>
              </a:rPr>
              <a:t>Herman</a:t>
            </a:r>
            <a:r>
              <a:rPr lang="en-US" sz="2800" dirty="0" smtClean="0"/>
              <a:t>. They estimate </a:t>
            </a:r>
            <a:r>
              <a:rPr lang="en-US" sz="2800" dirty="0"/>
              <a:t>the temperature of the cosmic microwave background to be 5 </a:t>
            </a:r>
            <a:r>
              <a:rPr lang="en-US" sz="2800" dirty="0" smtClean="0"/>
              <a:t>K.</a:t>
            </a:r>
            <a:r>
              <a:rPr lang="en-US" sz="2800" baseline="30000" dirty="0"/>
              <a:t> </a:t>
            </a:r>
            <a:r>
              <a:rPr lang="en-US" sz="2800" dirty="0" smtClean="0"/>
              <a:t>doubling </a:t>
            </a:r>
            <a:r>
              <a:rPr lang="en-US" sz="2800" dirty="0"/>
              <a:t>the previous calculation made by </a:t>
            </a:r>
            <a:r>
              <a:rPr lang="en-US" sz="2800" dirty="0">
                <a:hlinkClick r:id="rId5" tooltip="Edwin Hubble"/>
              </a:rPr>
              <a:t>Hubble</a:t>
            </a:r>
            <a:r>
              <a:rPr lang="en-US" sz="2800" dirty="0"/>
              <a:t> in </a:t>
            </a:r>
            <a:r>
              <a:rPr lang="en-US" sz="2800" dirty="0" smtClean="0"/>
              <a:t>1929.</a:t>
            </a:r>
            <a:endParaRPr kumimoji="0" lang="en-US" sz="2800" b="0" i="0"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 name="AutoShape 4" descr="Albert Einstein - Wikiquo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362" name="Picture 2" descr="https://upload.wikimedia.org/wikipedia/en/thumb/2/2e/George_Gamow.jpg/220px-George_Gamo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775" y="1210280"/>
            <a:ext cx="2163806" cy="29541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stretch>
            <a:fillRect/>
          </a:stretch>
        </p:blipFill>
        <p:spPr>
          <a:xfrm>
            <a:off x="2895600" y="1242100"/>
            <a:ext cx="2362200" cy="2922309"/>
          </a:xfrm>
          <a:prstGeom prst="rect">
            <a:avLst/>
          </a:prstGeom>
        </p:spPr>
      </p:pic>
      <p:pic>
        <p:nvPicPr>
          <p:cNvPr id="8" name="Picture 7"/>
          <p:cNvPicPr>
            <a:picLocks noChangeAspect="1"/>
          </p:cNvPicPr>
          <p:nvPr/>
        </p:nvPicPr>
        <p:blipFill>
          <a:blip r:embed="rId8"/>
          <a:stretch>
            <a:fillRect/>
          </a:stretch>
        </p:blipFill>
        <p:spPr>
          <a:xfrm>
            <a:off x="5543550" y="1242100"/>
            <a:ext cx="2000250" cy="2947035"/>
          </a:xfrm>
          <a:prstGeom prst="rect">
            <a:avLst/>
          </a:prstGeom>
        </p:spPr>
      </p:pic>
    </p:spTree>
    <p:extLst>
      <p:ext uri="{BB962C8B-B14F-4D97-AF65-F5344CB8AC3E}">
        <p14:creationId xmlns:p14="http://schemas.microsoft.com/office/powerpoint/2010/main" val="22950893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813" y="-22860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155575" y="274638"/>
            <a:ext cx="8531225" cy="1143000"/>
          </a:xfrm>
          <a:prstGeom prst="rect">
            <a:avLst/>
          </a:prstGeom>
        </p:spPr>
        <p:txBody>
          <a:bodyPr>
            <a:noAutofit/>
          </a:bodyPr>
          <a:lstStyle/>
          <a:p>
            <a:pPr algn="ctr"/>
            <a:r>
              <a:rPr lang="en-IN" sz="4000" dirty="0"/>
              <a:t>Cosmic microwave </a:t>
            </a:r>
            <a:r>
              <a:rPr lang="en-IN" sz="4000" dirty="0" smtClean="0"/>
              <a:t>background (CMB)</a:t>
            </a:r>
            <a:endParaRPr lang="en-IN" sz="4000" dirty="0"/>
          </a:p>
        </p:txBody>
      </p:sp>
      <p:sp>
        <p:nvSpPr>
          <p:cNvPr id="6" name="AutoShape 4" descr="Expanding Universe – Science Less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155574" y="4843306"/>
            <a:ext cx="8531225" cy="1143000"/>
          </a:xfrm>
          <a:prstGeom prst="rect">
            <a:avLst/>
          </a:prstGeom>
        </p:spPr>
        <p:txBody>
          <a:bodyPr>
            <a:noAutofit/>
          </a:bodyPr>
          <a:lstStyle/>
          <a:p>
            <a:pPr algn="just">
              <a:spcBef>
                <a:spcPct val="0"/>
              </a:spcBef>
              <a:defRPr/>
            </a:pPr>
            <a:r>
              <a:rPr lang="en-US" sz="3600" dirty="0"/>
              <a:t>The </a:t>
            </a:r>
            <a:r>
              <a:rPr lang="en-US" sz="3600" dirty="0">
                <a:hlinkClick r:id="rId2" tooltip="Holmdel Horn Antenna"/>
              </a:rPr>
              <a:t>Holmdel Horn Antenna</a:t>
            </a:r>
            <a:r>
              <a:rPr lang="en-US" sz="3600" dirty="0"/>
              <a:t> on which Penzias and Wilson discovered the cosmic microwave background</a:t>
            </a:r>
            <a:r>
              <a:rPr lang="en-US" sz="3600" dirty="0" smtClean="0"/>
              <a:t>.</a:t>
            </a:r>
            <a:endParaRPr kumimoji="0" lang="en-US" sz="3600" b="0" i="0"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 name="AutoShape 4" descr="Albert Einstein - Wikiquo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p:cNvPicPr>
            <a:picLocks noChangeAspect="1"/>
          </p:cNvPicPr>
          <p:nvPr/>
        </p:nvPicPr>
        <p:blipFill>
          <a:blip r:embed="rId3"/>
          <a:stretch>
            <a:fillRect/>
          </a:stretch>
        </p:blipFill>
        <p:spPr>
          <a:xfrm>
            <a:off x="1981200" y="1066800"/>
            <a:ext cx="4343400" cy="3415492"/>
          </a:xfrm>
          <a:prstGeom prst="rect">
            <a:avLst/>
          </a:prstGeom>
        </p:spPr>
      </p:pic>
    </p:spTree>
    <p:extLst>
      <p:ext uri="{BB962C8B-B14F-4D97-AF65-F5344CB8AC3E}">
        <p14:creationId xmlns:p14="http://schemas.microsoft.com/office/powerpoint/2010/main" val="1345527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1"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r>
              <a:rPr lang="en-US" sz="4400" dirty="0" smtClean="0">
                <a:latin typeface="+mj-lt"/>
                <a:ea typeface="+mj-ea"/>
                <a:cs typeface="+mj-cs"/>
              </a:rPr>
              <a:t>M</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y Relatives</a:t>
            </a:r>
            <a:r>
              <a:rPr kumimoji="0" lang="en-US" sz="4400" b="0" i="0" u="none" strike="noStrike" kern="1200" cap="none" spc="0" normalizeH="0" noProof="0" dirty="0" smtClean="0">
                <a:ln>
                  <a:noFill/>
                </a:ln>
                <a:solidFill>
                  <a:schemeClr val="tx1"/>
                </a:solidFill>
                <a:effectLst/>
                <a:uLnTx/>
                <a:uFillTx/>
                <a:latin typeface="+mj-lt"/>
                <a:ea typeface="+mj-ea"/>
                <a:cs typeface="+mj-cs"/>
              </a:rPr>
              <a:t> </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in the World</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p:cNvPicPr>
            <a:picLocks noChangeAspect="1"/>
          </p:cNvPicPr>
          <p:nvPr/>
        </p:nvPicPr>
        <p:blipFill>
          <a:blip r:embed="rId2"/>
          <a:stretch>
            <a:fillRect/>
          </a:stretch>
        </p:blipFill>
        <p:spPr>
          <a:xfrm>
            <a:off x="762000" y="1417638"/>
            <a:ext cx="1981200" cy="1508124"/>
          </a:xfrm>
          <a:prstGeom prst="rect">
            <a:avLst/>
          </a:prstGeom>
        </p:spPr>
      </p:pic>
      <p:pic>
        <p:nvPicPr>
          <p:cNvPr id="4" name="Picture 3"/>
          <p:cNvPicPr>
            <a:picLocks noChangeAspect="1"/>
          </p:cNvPicPr>
          <p:nvPr/>
        </p:nvPicPr>
        <p:blipFill>
          <a:blip r:embed="rId3"/>
          <a:stretch>
            <a:fillRect/>
          </a:stretch>
        </p:blipFill>
        <p:spPr>
          <a:xfrm>
            <a:off x="3259394" y="1334729"/>
            <a:ext cx="1743075" cy="1647825"/>
          </a:xfrm>
          <a:prstGeom prst="rect">
            <a:avLst/>
          </a:prstGeom>
        </p:spPr>
      </p:pic>
      <p:pic>
        <p:nvPicPr>
          <p:cNvPr id="5" name="Picture 4"/>
          <p:cNvPicPr>
            <a:picLocks noChangeAspect="1"/>
          </p:cNvPicPr>
          <p:nvPr/>
        </p:nvPicPr>
        <p:blipFill>
          <a:blip r:embed="rId4"/>
          <a:stretch>
            <a:fillRect/>
          </a:stretch>
        </p:blipFill>
        <p:spPr>
          <a:xfrm>
            <a:off x="5644484" y="1417638"/>
            <a:ext cx="2857500" cy="1600200"/>
          </a:xfrm>
          <a:prstGeom prst="rect">
            <a:avLst/>
          </a:prstGeom>
        </p:spPr>
      </p:pic>
      <p:pic>
        <p:nvPicPr>
          <p:cNvPr id="6" name="Picture 5"/>
          <p:cNvPicPr>
            <a:picLocks noChangeAspect="1"/>
          </p:cNvPicPr>
          <p:nvPr/>
        </p:nvPicPr>
        <p:blipFill>
          <a:blip r:embed="rId5"/>
          <a:stretch>
            <a:fillRect/>
          </a:stretch>
        </p:blipFill>
        <p:spPr>
          <a:xfrm>
            <a:off x="762000" y="3429000"/>
            <a:ext cx="7739984" cy="2590800"/>
          </a:xfrm>
          <a:prstGeom prst="rect">
            <a:avLst/>
          </a:prstGeom>
        </p:spPr>
      </p:pic>
    </p:spTree>
    <p:extLst>
      <p:ext uri="{BB962C8B-B14F-4D97-AF65-F5344CB8AC3E}">
        <p14:creationId xmlns:p14="http://schemas.microsoft.com/office/powerpoint/2010/main" val="10201810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0813" y="-22860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155575" y="274638"/>
            <a:ext cx="8531225" cy="1143000"/>
          </a:xfrm>
          <a:prstGeom prst="rect">
            <a:avLst/>
          </a:prstGeom>
        </p:spPr>
        <p:txBody>
          <a:bodyPr>
            <a:noAutofit/>
          </a:bodyPr>
          <a:lstStyle/>
          <a:p>
            <a:pPr algn="ctr"/>
            <a:r>
              <a:rPr lang="en-IN" sz="4000" dirty="0"/>
              <a:t>Cosmic microwave </a:t>
            </a:r>
            <a:r>
              <a:rPr lang="en-IN" sz="4000" dirty="0" smtClean="0"/>
              <a:t>background (CMB)</a:t>
            </a:r>
            <a:endParaRPr lang="en-IN" sz="4000" dirty="0"/>
          </a:p>
        </p:txBody>
      </p:sp>
      <p:sp>
        <p:nvSpPr>
          <p:cNvPr id="6" name="AutoShape 4" descr="Expanding Universe – Science Lesson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Title 1"/>
          <p:cNvSpPr txBox="1">
            <a:spLocks/>
          </p:cNvSpPr>
          <p:nvPr/>
        </p:nvSpPr>
        <p:spPr>
          <a:xfrm>
            <a:off x="155574" y="4572985"/>
            <a:ext cx="8531225" cy="1143000"/>
          </a:xfrm>
          <a:prstGeom prst="rect">
            <a:avLst/>
          </a:prstGeom>
        </p:spPr>
        <p:txBody>
          <a:bodyPr>
            <a:noAutofit/>
          </a:bodyPr>
          <a:lstStyle/>
          <a:p>
            <a:pPr algn="just">
              <a:spcBef>
                <a:spcPct val="0"/>
              </a:spcBef>
              <a:defRPr/>
            </a:pPr>
            <a:r>
              <a:rPr lang="en-US" sz="2800" dirty="0"/>
              <a:t>1964, </a:t>
            </a:r>
            <a:r>
              <a:rPr lang="en-US" sz="2800" dirty="0">
                <a:hlinkClick r:id="rId2" tooltip="United States"/>
              </a:rPr>
              <a:t>US</a:t>
            </a:r>
            <a:r>
              <a:rPr lang="en-US" sz="2800" dirty="0"/>
              <a:t> physicist </a:t>
            </a:r>
            <a:r>
              <a:rPr lang="en-US" sz="2800" dirty="0">
                <a:hlinkClick r:id="rId3" tooltip="Arno Allan Penzias"/>
              </a:rPr>
              <a:t>Arno Allan Penzias</a:t>
            </a:r>
            <a:r>
              <a:rPr lang="en-US" sz="2800" dirty="0"/>
              <a:t> and radio-astronomer </a:t>
            </a:r>
            <a:r>
              <a:rPr lang="en-US" sz="2800" dirty="0">
                <a:hlinkClick r:id="rId4" tooltip="Robert Woodrow Wilson"/>
              </a:rPr>
              <a:t>Robert Woodrow Wilson</a:t>
            </a:r>
            <a:r>
              <a:rPr lang="en-US" sz="2800" dirty="0"/>
              <a:t> discovered the </a:t>
            </a:r>
            <a:r>
              <a:rPr lang="en-US" sz="2800" u="sng" dirty="0">
                <a:hlinkClick r:id="rId5"/>
              </a:rPr>
              <a:t>cosmic microwave background (CMB)</a:t>
            </a:r>
            <a:r>
              <a:rPr lang="en-US" sz="2800" dirty="0"/>
              <a:t>, estimating its temperature as 3.5 </a:t>
            </a:r>
            <a:r>
              <a:rPr lang="en-US" sz="2800" dirty="0" smtClean="0"/>
              <a:t>K.</a:t>
            </a:r>
            <a:r>
              <a:rPr lang="en-US" sz="2800" dirty="0"/>
              <a:t> In 1978, Penzias and Wilson were awarded the </a:t>
            </a:r>
            <a:r>
              <a:rPr lang="en-US" sz="2800" u="sng" dirty="0">
                <a:hlinkClick r:id="rId6"/>
              </a:rPr>
              <a:t>Nobel Prize for Physics</a:t>
            </a:r>
            <a:r>
              <a:rPr lang="en-US" sz="2800" dirty="0"/>
              <a:t> </a:t>
            </a:r>
            <a:r>
              <a:rPr lang="en-US" sz="2800" dirty="0" smtClean="0"/>
              <a:t>.</a:t>
            </a:r>
            <a:endParaRPr kumimoji="0" lang="en-US" sz="2800" b="0" i="0" strike="noStrike" kern="1200" cap="none" spc="0" normalizeH="0" baseline="0" noProof="0" dirty="0">
              <a:ln>
                <a:noFill/>
              </a:ln>
              <a:solidFill>
                <a:schemeClr val="tx1"/>
              </a:solidFill>
              <a:effectLst/>
              <a:uLnTx/>
              <a:uFillTx/>
              <a:latin typeface="Arial Black" pitchFamily="34" charset="0"/>
              <a:ea typeface="+mj-ea"/>
              <a:cs typeface="+mj-cs"/>
            </a:endParaRPr>
          </a:p>
        </p:txBody>
      </p:sp>
      <p:sp>
        <p:nvSpPr>
          <p:cNvPr id="5" name="AutoShape 4" descr="Albert Einstein - Wikiquot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8434" name="Picture 2" descr="Cosmology - Penzias and Wilson's Discovery is One of the Century's Key  Advanc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7800" y="1092200"/>
            <a:ext cx="4953000" cy="344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24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457200" y="274638"/>
            <a:ext cx="8229600" cy="1143000"/>
          </a:xfrm>
          <a:prstGeom prst="rect">
            <a:avLst/>
          </a:prstGeom>
        </p:spPr>
        <p:txBody>
          <a:bodyPr>
            <a:noAutofit/>
          </a:bodyPr>
          <a:lstStyle/>
          <a:p>
            <a:pPr algn="ctr">
              <a:spcBef>
                <a:spcPct val="0"/>
              </a:spcBef>
              <a:defRPr/>
            </a:pPr>
            <a:r>
              <a:rPr lang="en-US" sz="4000" dirty="0" smtClean="0"/>
              <a:t> </a:t>
            </a:r>
            <a:r>
              <a:rPr lang="en-US" sz="4000" u="sng" dirty="0" smtClean="0"/>
              <a:t>universe </a:t>
            </a:r>
            <a:endParaRPr lang="en-US" sz="4000" dirty="0" smtClean="0"/>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Arial Black" pitchFamily="34" charset="0"/>
                <a:ea typeface="+mj-ea"/>
                <a:cs typeface="+mj-cs"/>
              </a:rPr>
              <a:t> </a:t>
            </a:r>
            <a:endParaRPr kumimoji="0" lang="en-US" sz="4000" b="0"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pic>
        <p:nvPicPr>
          <p:cNvPr id="3" name="Picture 2"/>
          <p:cNvPicPr>
            <a:picLocks noChangeAspect="1"/>
          </p:cNvPicPr>
          <p:nvPr/>
        </p:nvPicPr>
        <p:blipFill>
          <a:blip r:embed="rId2"/>
          <a:stretch>
            <a:fillRect/>
          </a:stretch>
        </p:blipFill>
        <p:spPr>
          <a:xfrm>
            <a:off x="876300" y="1219200"/>
            <a:ext cx="7391400" cy="4648200"/>
          </a:xfrm>
          <a:prstGeom prst="rect">
            <a:avLst/>
          </a:prstGeom>
        </p:spPr>
      </p:pic>
    </p:spTree>
    <p:extLst>
      <p:ext uri="{BB962C8B-B14F-4D97-AF65-F5344CB8AC3E}">
        <p14:creationId xmlns:p14="http://schemas.microsoft.com/office/powerpoint/2010/main" val="27680124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457200" y="274638"/>
            <a:ext cx="8229600" cy="1143000"/>
          </a:xfrm>
          <a:prstGeom prst="rect">
            <a:avLst/>
          </a:prstGeom>
        </p:spPr>
        <p:txBody>
          <a:bodyPr>
            <a:noAutofit/>
          </a:bodyPr>
          <a:lstStyle/>
          <a:p>
            <a:pPr algn="ctr">
              <a:spcBef>
                <a:spcPct val="0"/>
              </a:spcBef>
              <a:defRPr/>
            </a:pPr>
            <a:r>
              <a:rPr lang="en-US" sz="4000" dirty="0" smtClean="0"/>
              <a:t> </a:t>
            </a:r>
            <a:r>
              <a:rPr lang="en-US" sz="4000" u="sng" dirty="0" smtClean="0"/>
              <a:t>universe </a:t>
            </a:r>
            <a:endParaRPr lang="en-US" sz="4000" dirty="0" smtClean="0"/>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Arial Black" pitchFamily="34" charset="0"/>
                <a:ea typeface="+mj-ea"/>
                <a:cs typeface="+mj-cs"/>
              </a:rPr>
              <a:t> </a:t>
            </a:r>
            <a:endParaRPr kumimoji="0" lang="en-US" sz="4000" b="0"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pic>
        <p:nvPicPr>
          <p:cNvPr id="11266" name="Picture 2" descr="Big bang | Open Science Wiki | Fand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55432"/>
            <a:ext cx="838200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3339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457200" y="274638"/>
            <a:ext cx="8229600" cy="1143000"/>
          </a:xfrm>
          <a:prstGeom prst="rect">
            <a:avLst/>
          </a:prstGeom>
        </p:spPr>
        <p:txBody>
          <a:bodyPr>
            <a:noAutofit/>
          </a:bodyPr>
          <a:lstStyle/>
          <a:p>
            <a:pPr algn="ctr">
              <a:spcBef>
                <a:spcPct val="0"/>
              </a:spcBef>
              <a:defRPr/>
            </a:pPr>
            <a:r>
              <a:rPr lang="en-US" sz="4000" dirty="0" smtClean="0"/>
              <a:t> </a:t>
            </a:r>
            <a:r>
              <a:rPr lang="en-US" sz="4000" u="sng" dirty="0"/>
              <a:t>universe-cosmic microwave background </a:t>
            </a:r>
            <a:r>
              <a:rPr lang="en-US" sz="4000" u="sng" dirty="0" smtClean="0"/>
              <a:t>explorer (COBE) </a:t>
            </a:r>
            <a:endParaRPr lang="en-US" sz="4000" dirty="0" smtClean="0"/>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Arial Black" pitchFamily="34" charset="0"/>
                <a:ea typeface="+mj-ea"/>
                <a:cs typeface="+mj-cs"/>
              </a:rPr>
              <a:t> </a:t>
            </a:r>
            <a:endParaRPr kumimoji="0" lang="en-US" sz="4000" b="0"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pic>
        <p:nvPicPr>
          <p:cNvPr id="3" name="Picture 2"/>
          <p:cNvPicPr>
            <a:picLocks noChangeAspect="1"/>
          </p:cNvPicPr>
          <p:nvPr/>
        </p:nvPicPr>
        <p:blipFill>
          <a:blip r:embed="rId2"/>
          <a:stretch>
            <a:fillRect/>
          </a:stretch>
        </p:blipFill>
        <p:spPr>
          <a:xfrm>
            <a:off x="-6699" y="2895600"/>
            <a:ext cx="2857500" cy="3048000"/>
          </a:xfrm>
          <a:prstGeom prst="rect">
            <a:avLst/>
          </a:prstGeom>
        </p:spPr>
      </p:pic>
      <p:sp>
        <p:nvSpPr>
          <p:cNvPr id="7" name="Title 1"/>
          <p:cNvSpPr txBox="1">
            <a:spLocks/>
          </p:cNvSpPr>
          <p:nvPr/>
        </p:nvSpPr>
        <p:spPr>
          <a:xfrm>
            <a:off x="3336942" y="1692276"/>
            <a:ext cx="5389580" cy="1219200"/>
          </a:xfrm>
          <a:prstGeom prst="rect">
            <a:avLst/>
          </a:prstGeom>
        </p:spPr>
        <p:txBody>
          <a:bodyPr>
            <a:noAutofit/>
          </a:bodyPr>
          <a:lstStyle/>
          <a:p>
            <a:pPr algn="just">
              <a:spcBef>
                <a:spcPct val="0"/>
              </a:spcBef>
              <a:defRPr/>
            </a:pPr>
            <a:r>
              <a:rPr lang="en-US" sz="4000" dirty="0" smtClean="0"/>
              <a:t> </a:t>
            </a:r>
            <a:r>
              <a:rPr lang="en-US" sz="2800" dirty="0"/>
              <a:t>The </a:t>
            </a:r>
            <a:r>
              <a:rPr lang="en-US" sz="2800" b="1" dirty="0" smtClean="0"/>
              <a:t>COBE</a:t>
            </a:r>
            <a:r>
              <a:rPr lang="en-US" sz="2800" dirty="0"/>
              <a:t> </a:t>
            </a:r>
            <a:r>
              <a:rPr lang="en-US" sz="2800" dirty="0" smtClean="0"/>
              <a:t>(</a:t>
            </a:r>
            <a:r>
              <a:rPr lang="en-US" sz="2800" dirty="0"/>
              <a:t> </a:t>
            </a:r>
            <a:r>
              <a:rPr lang="en-US" sz="2800" b="1" dirty="0"/>
              <a:t>Explorer </a:t>
            </a:r>
            <a:r>
              <a:rPr lang="en-US" sz="2800" b="1" dirty="0" smtClean="0"/>
              <a:t>66</a:t>
            </a:r>
            <a:r>
              <a:rPr lang="en-US" sz="2800" dirty="0" smtClean="0"/>
              <a:t>) was </a:t>
            </a:r>
            <a:r>
              <a:rPr lang="en-US" sz="2800" dirty="0"/>
              <a:t>a </a:t>
            </a:r>
            <a:r>
              <a:rPr lang="en-US" sz="2800" dirty="0">
                <a:hlinkClick r:id="rId3" tooltip="NASA"/>
              </a:rPr>
              <a:t>NASA</a:t>
            </a:r>
            <a:r>
              <a:rPr lang="en-US" sz="2800" dirty="0"/>
              <a:t> satellite dedicated to </a:t>
            </a:r>
            <a:r>
              <a:rPr lang="en-US" sz="2800" dirty="0">
                <a:hlinkClick r:id="rId4" tooltip="Physical cosmology"/>
              </a:rPr>
              <a:t>cosmology</a:t>
            </a:r>
            <a:r>
              <a:rPr lang="en-US" sz="2800" dirty="0"/>
              <a:t>, </a:t>
            </a:r>
            <a:endParaRPr lang="en-US" sz="2800" dirty="0" smtClean="0"/>
          </a:p>
          <a:p>
            <a:pPr algn="just">
              <a:spcBef>
                <a:spcPct val="0"/>
              </a:spcBef>
              <a:defRPr/>
            </a:pPr>
            <a:r>
              <a:rPr lang="en-US" sz="2800" dirty="0" smtClean="0"/>
              <a:t>operated </a:t>
            </a:r>
            <a:r>
              <a:rPr lang="en-US" sz="2800" dirty="0"/>
              <a:t>from 1989 to 1993. </a:t>
            </a:r>
            <a:r>
              <a:rPr lang="en-US" sz="2800" dirty="0" smtClean="0"/>
              <a:t>to investigate </a:t>
            </a:r>
            <a:r>
              <a:rPr lang="en-US" sz="2800" dirty="0"/>
              <a:t>the </a:t>
            </a:r>
            <a:r>
              <a:rPr lang="en-US" sz="2800" dirty="0">
                <a:hlinkClick r:id="rId5" tooltip="Cosmic microwave background"/>
              </a:rPr>
              <a:t>cosmic microwave background radiation</a:t>
            </a:r>
            <a:r>
              <a:rPr lang="en-US" sz="2800" dirty="0"/>
              <a:t> (CMB or CMBR) of the </a:t>
            </a:r>
            <a:r>
              <a:rPr lang="en-US" sz="2800" dirty="0">
                <a:hlinkClick r:id="rId6" tooltip="Universe"/>
              </a:rPr>
              <a:t>universe</a:t>
            </a:r>
            <a:r>
              <a:rPr lang="en-US" sz="2800" dirty="0"/>
              <a:t> and provide measurements that would help shape the understanding of the </a:t>
            </a:r>
            <a:r>
              <a:rPr lang="en-US" sz="2800" dirty="0">
                <a:hlinkClick r:id="rId7" tooltip="Cosmos"/>
              </a:rPr>
              <a:t>cosmos</a:t>
            </a:r>
            <a:r>
              <a:rPr lang="en-US" sz="2800" dirty="0"/>
              <a:t>.</a:t>
            </a:r>
            <a:endParaRPr lang="en-US" sz="2800" dirty="0" smtClean="0"/>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Arial Black" pitchFamily="34" charset="0"/>
                <a:ea typeface="+mj-ea"/>
                <a:cs typeface="+mj-cs"/>
              </a:rPr>
              <a:t> </a:t>
            </a:r>
            <a:endParaRPr kumimoji="0" lang="en-US" sz="4000" b="0"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spTree>
    <p:extLst>
      <p:ext uri="{BB962C8B-B14F-4D97-AF65-F5344CB8AC3E}">
        <p14:creationId xmlns:p14="http://schemas.microsoft.com/office/powerpoint/2010/main" val="24376038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Title 1"/>
          <p:cNvSpPr txBox="1">
            <a:spLocks/>
          </p:cNvSpPr>
          <p:nvPr/>
        </p:nvSpPr>
        <p:spPr>
          <a:xfrm>
            <a:off x="457200" y="274638"/>
            <a:ext cx="8229600" cy="1143000"/>
          </a:xfrm>
          <a:prstGeom prst="rect">
            <a:avLst/>
          </a:prstGeom>
        </p:spPr>
        <p:txBody>
          <a:bodyPr>
            <a:noAutofit/>
          </a:bodyPr>
          <a:lstStyle/>
          <a:p>
            <a:pPr algn="ctr">
              <a:spcBef>
                <a:spcPct val="0"/>
              </a:spcBef>
              <a:defRPr/>
            </a:pPr>
            <a:r>
              <a:rPr lang="en-US" sz="4000" dirty="0" smtClean="0"/>
              <a:t> </a:t>
            </a:r>
            <a:r>
              <a:rPr lang="en-US" sz="4000" u="sng" dirty="0"/>
              <a:t>universe-cosmic microwave background </a:t>
            </a:r>
            <a:r>
              <a:rPr lang="en-US" sz="4000" u="sng" dirty="0" smtClean="0"/>
              <a:t>explorer (COBE) </a:t>
            </a:r>
            <a:endParaRPr lang="en-US" sz="4000" dirty="0" smtClean="0"/>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Arial Black" pitchFamily="34" charset="0"/>
                <a:ea typeface="+mj-ea"/>
                <a:cs typeface="+mj-cs"/>
              </a:rPr>
              <a:t> </a:t>
            </a:r>
            <a:endParaRPr kumimoji="0" lang="en-US" sz="4000" b="0" i="0" u="none" strike="noStrike" kern="1200" cap="none" spc="0" normalizeH="0" baseline="0" noProof="0" dirty="0">
              <a:ln>
                <a:noFill/>
              </a:ln>
              <a:solidFill>
                <a:schemeClr val="tx1"/>
              </a:solidFill>
              <a:effectLst/>
              <a:uLnTx/>
              <a:uFillTx/>
              <a:latin typeface="Arial Black" pitchFamily="34" charset="0"/>
              <a:ea typeface="+mj-ea"/>
              <a:cs typeface="+mj-cs"/>
            </a:endParaRPr>
          </a:p>
        </p:txBody>
      </p:sp>
      <p:pic>
        <p:nvPicPr>
          <p:cNvPr id="19458" name="Picture 2" descr="Full-sky image derived from nine years' WMAP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3" y="1600200"/>
            <a:ext cx="6705594"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3582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27 April 2019</a:t>
            </a:r>
            <a:endParaRPr lang="en-US"/>
          </a:p>
        </p:txBody>
      </p:sp>
      <p:sp>
        <p:nvSpPr>
          <p:cNvPr id="3" name="Footer Placeholder 2"/>
          <p:cNvSpPr>
            <a:spLocks noGrp="1"/>
          </p:cNvSpPr>
          <p:nvPr>
            <p:ph type="ftr" sz="quarter" idx="11"/>
          </p:nvPr>
        </p:nvSpPr>
        <p:spPr/>
        <p:txBody>
          <a:bodyPr/>
          <a:lstStyle/>
          <a:p>
            <a:r>
              <a:rPr lang="en-US" smtClean="0"/>
              <a:t>SRV School, Trichy.</a:t>
            </a:r>
            <a:endParaRPr lang="en-US"/>
          </a:p>
        </p:txBody>
      </p:sp>
      <p:sp>
        <p:nvSpPr>
          <p:cNvPr id="4" name="Slide Number Placeholder 3"/>
          <p:cNvSpPr>
            <a:spLocks noGrp="1"/>
          </p:cNvSpPr>
          <p:nvPr>
            <p:ph type="sldNum" sz="quarter" idx="12"/>
          </p:nvPr>
        </p:nvSpPr>
        <p:spPr/>
        <p:txBody>
          <a:bodyPr/>
          <a:lstStyle/>
          <a:p>
            <a:fld id="{5C089A21-A552-4134-BD5A-C38900B47E66}" type="slidenum">
              <a:rPr lang="en-US" smtClean="0"/>
              <a:pPr/>
              <a:t>35</a:t>
            </a:fld>
            <a:endParaRPr lang="en-US"/>
          </a:p>
        </p:txBody>
      </p:sp>
      <p:sp>
        <p:nvSpPr>
          <p:cNvPr id="5" name="Rectangle 4"/>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6" name="Picture 5" descr="the-constitution-of-india-21.png"/>
          <p:cNvPicPr>
            <a:picLocks noChangeAspect="1"/>
          </p:cNvPicPr>
          <p:nvPr/>
        </p:nvPicPr>
        <p:blipFill>
          <a:blip r:embed="rId2"/>
          <a:stretch>
            <a:fillRect/>
          </a:stretch>
        </p:blipFill>
        <p:spPr>
          <a:xfrm>
            <a:off x="381000" y="1066800"/>
            <a:ext cx="3676191" cy="4752381"/>
          </a:xfrm>
          <a:prstGeom prst="rect">
            <a:avLst/>
          </a:prstGeom>
        </p:spPr>
      </p:pic>
      <p:sp>
        <p:nvSpPr>
          <p:cNvPr id="7" name="Rectangle 3"/>
          <p:cNvSpPr>
            <a:spLocks noChangeArrowheads="1"/>
          </p:cNvSpPr>
          <p:nvPr/>
        </p:nvSpPr>
        <p:spPr bwMode="auto">
          <a:xfrm>
            <a:off x="4343400" y="1676400"/>
            <a:ext cx="4419600" cy="353943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2800" dirty="0" smtClean="0"/>
              <a:t>Article 51AH which states that it is the duty of every citizen to develop scientific temper and the spirit of enquiry and humanism.</a:t>
            </a:r>
          </a:p>
          <a:p>
            <a:pPr algn="just"/>
            <a:endParaRPr lang="en-US" sz="2800" dirty="0" smtClean="0"/>
          </a:p>
          <a:p>
            <a:pPr algn="ctr"/>
            <a:r>
              <a:rPr lang="en-US" sz="2800" b="1" dirty="0" smtClean="0">
                <a:latin typeface="Times New Roman" pitchFamily="18" charset="0"/>
                <a:cs typeface="Times New Roman" pitchFamily="18" charset="0"/>
              </a:rPr>
              <a:t>FUNDAMENTAL  DUTY  OF AN INDIAN CITICEN </a:t>
            </a:r>
            <a:endParaRPr lang="en-IN"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2219734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3074" name="Picture 2"/>
          <p:cNvPicPr>
            <a:picLocks noChangeAspect="1" noChangeArrowheads="1"/>
          </p:cNvPicPr>
          <p:nvPr/>
        </p:nvPicPr>
        <p:blipFill>
          <a:blip r:embed="rId2"/>
          <a:srcRect/>
          <a:stretch>
            <a:fillRect/>
          </a:stretch>
        </p:blipFill>
        <p:spPr bwMode="auto">
          <a:xfrm>
            <a:off x="1828800" y="1295400"/>
            <a:ext cx="6019800" cy="4733518"/>
          </a:xfrm>
          <a:prstGeom prst="rect">
            <a:avLst/>
          </a:prstGeom>
          <a:noFill/>
          <a:ln w="9525">
            <a:noFill/>
            <a:miter lim="800000"/>
            <a:headEnd/>
            <a:tailEnd/>
          </a:ln>
          <a:effectLst/>
        </p:spPr>
      </p:pic>
      <p:sp>
        <p:nvSpPr>
          <p:cNvPr id="9"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 My Home in the Universe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307757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7" name="Picture 3" descr="solar-system"/>
          <p:cNvPicPr>
            <a:picLocks noChangeAspect="1" noChangeArrowheads="1"/>
          </p:cNvPicPr>
          <p:nvPr/>
        </p:nvPicPr>
        <p:blipFill>
          <a:blip r:embed="rId2"/>
          <a:srcRect/>
          <a:stretch>
            <a:fillRect/>
          </a:stretch>
        </p:blipFill>
        <p:spPr bwMode="auto">
          <a:xfrm>
            <a:off x="990600" y="1219200"/>
            <a:ext cx="7487359" cy="5276602"/>
          </a:xfrm>
          <a:prstGeom prst="rect">
            <a:avLst/>
          </a:prstGeom>
          <a:noFill/>
        </p:spPr>
      </p:pic>
      <p:sp>
        <p:nvSpPr>
          <p:cNvPr id="9"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 My Home in the Universe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825176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 My Home in the Universe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8" name="Picture 7"/>
          <p:cNvPicPr>
            <a:picLocks noChangeAspect="1"/>
          </p:cNvPicPr>
          <p:nvPr/>
        </p:nvPicPr>
        <p:blipFill>
          <a:blip r:embed="rId2"/>
          <a:stretch>
            <a:fillRect/>
          </a:stretch>
        </p:blipFill>
        <p:spPr>
          <a:xfrm>
            <a:off x="2286000" y="1692276"/>
            <a:ext cx="4029637" cy="4163006"/>
          </a:xfrm>
          <a:prstGeom prst="rect">
            <a:avLst/>
          </a:prstGeom>
        </p:spPr>
      </p:pic>
    </p:spTree>
    <p:extLst>
      <p:ext uri="{BB962C8B-B14F-4D97-AF65-F5344CB8AC3E}">
        <p14:creationId xmlns:p14="http://schemas.microsoft.com/office/powerpoint/2010/main" val="30325893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9" name="Title 1"/>
          <p:cNvSpPr txBox="1">
            <a:spLocks/>
          </p:cNvSpPr>
          <p:nvPr/>
        </p:nvSpPr>
        <p:spPr>
          <a:xfrm>
            <a:off x="457200" y="274638"/>
            <a:ext cx="82296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 My Home in the Universe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3" name="Picture 2"/>
          <p:cNvPicPr>
            <a:picLocks noChangeAspect="1"/>
          </p:cNvPicPr>
          <p:nvPr/>
        </p:nvPicPr>
        <p:blipFill>
          <a:blip r:embed="rId2"/>
          <a:stretch>
            <a:fillRect/>
          </a:stretch>
        </p:blipFill>
        <p:spPr>
          <a:xfrm>
            <a:off x="457200" y="1295400"/>
            <a:ext cx="7753350" cy="4697412"/>
          </a:xfrm>
          <a:prstGeom prst="rect">
            <a:avLst/>
          </a:prstGeom>
        </p:spPr>
      </p:pic>
    </p:spTree>
    <p:extLst>
      <p:ext uri="{BB962C8B-B14F-4D97-AF65-F5344CB8AC3E}">
        <p14:creationId xmlns:p14="http://schemas.microsoft.com/office/powerpoint/2010/main" val="38551825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9877" name="Text Box 5"/>
          <p:cNvSpPr txBox="1">
            <a:spLocks noChangeArrowheads="1"/>
          </p:cNvSpPr>
          <p:nvPr/>
        </p:nvSpPr>
        <p:spPr bwMode="auto">
          <a:xfrm>
            <a:off x="457200" y="944562"/>
            <a:ext cx="7924800" cy="3477875"/>
          </a:xfrm>
          <a:prstGeom prst="rect">
            <a:avLst/>
          </a:prstGeom>
          <a:noFill/>
          <a:ln w="9525">
            <a:noFill/>
            <a:miter lim="800000"/>
            <a:headEnd/>
            <a:tailEnd/>
          </a:ln>
          <a:effectLst/>
        </p:spPr>
        <p:txBody>
          <a:bodyPr wrap="square">
            <a:spAutoFit/>
          </a:bodyPr>
          <a:lstStyle/>
          <a:p>
            <a:pPr algn="just"/>
            <a:r>
              <a:rPr lang="en-US" sz="4400" dirty="0" smtClean="0"/>
              <a:t>Galaxy </a:t>
            </a:r>
            <a:r>
              <a:rPr lang="en-US" sz="4400" dirty="0"/>
              <a:t>- grouping of millions or billions of stars, and dust and gas held together by </a:t>
            </a:r>
            <a:r>
              <a:rPr lang="en-US" sz="4400" dirty="0" smtClean="0"/>
              <a:t>gravity there </a:t>
            </a:r>
            <a:r>
              <a:rPr lang="en-US" sz="4400" dirty="0"/>
              <a:t>are an estimated 100 billion galaxies in the </a:t>
            </a:r>
            <a:r>
              <a:rPr lang="en-US" sz="4400" dirty="0" smtClean="0"/>
              <a:t>universe. </a:t>
            </a:r>
          </a:p>
        </p:txBody>
      </p:sp>
      <p:sp>
        <p:nvSpPr>
          <p:cNvPr id="7" name="Date Placeholder 6"/>
          <p:cNvSpPr>
            <a:spLocks noGrp="1"/>
          </p:cNvSpPr>
          <p:nvPr>
            <p:ph type="dt" sz="half" idx="10"/>
          </p:nvPr>
        </p:nvSpPr>
        <p:spPr/>
        <p:txBody>
          <a:bodyPr/>
          <a:lstStyle/>
          <a:p>
            <a:r>
              <a:rPr lang="en-US" smtClean="0"/>
              <a:t>27 April 2019</a:t>
            </a:r>
            <a:endParaRPr lang="en-US"/>
          </a:p>
        </p:txBody>
      </p:sp>
      <p:sp>
        <p:nvSpPr>
          <p:cNvPr id="8" name="Slide Number Placeholder 7"/>
          <p:cNvSpPr>
            <a:spLocks noGrp="1"/>
          </p:cNvSpPr>
          <p:nvPr>
            <p:ph type="sldNum" sz="quarter" idx="12"/>
          </p:nvPr>
        </p:nvSpPr>
        <p:spPr/>
        <p:txBody>
          <a:bodyPr/>
          <a:lstStyle/>
          <a:p>
            <a:fld id="{5C089A21-A552-4134-BD5A-C38900B47E66}" type="slidenum">
              <a:rPr lang="en-US" smtClean="0"/>
              <a:pPr/>
              <a:t>8</a:t>
            </a:fld>
            <a:endParaRPr lang="en-US"/>
          </a:p>
        </p:txBody>
      </p:sp>
      <p:sp>
        <p:nvSpPr>
          <p:cNvPr id="9" name="Footer Placeholder 8"/>
          <p:cNvSpPr>
            <a:spLocks noGrp="1"/>
          </p:cNvSpPr>
          <p:nvPr>
            <p:ph type="ftr" sz="quarter" idx="11"/>
          </p:nvPr>
        </p:nvSpPr>
        <p:spPr/>
        <p:txBody>
          <a:bodyPr/>
          <a:lstStyle/>
          <a:p>
            <a:r>
              <a:rPr lang="en-US" smtClean="0"/>
              <a:t>SRV School, Trichy.</a:t>
            </a:r>
            <a:endParaRPr lang="en-US"/>
          </a:p>
        </p:txBody>
      </p:sp>
      <p:sp>
        <p:nvSpPr>
          <p:cNvPr id="10" name="Title 1"/>
          <p:cNvSpPr txBox="1">
            <a:spLocks/>
          </p:cNvSpPr>
          <p:nvPr/>
        </p:nvSpPr>
        <p:spPr>
          <a:xfrm>
            <a:off x="457200" y="152400"/>
            <a:ext cx="8229600" cy="63976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What</a:t>
            </a:r>
            <a:r>
              <a:rPr kumimoji="0" lang="en-US" sz="4400" b="0" i="0" u="none" strike="noStrike" kern="1200" cap="none" spc="0" normalizeH="0" noProof="0" dirty="0" smtClean="0">
                <a:ln>
                  <a:noFill/>
                </a:ln>
                <a:solidFill>
                  <a:schemeClr val="tx1"/>
                </a:solidFill>
                <a:effectLst/>
                <a:uLnTx/>
                <a:uFillTx/>
                <a:latin typeface="+mj-lt"/>
                <a:ea typeface="+mj-ea"/>
                <a:cs typeface="+mj-cs"/>
              </a:rPr>
              <a:t> is galaxy </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4614474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tx2">
              <a:lumMod val="40000"/>
              <a:lumOff val="60000"/>
            </a:schemeClr>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Date Placeholder 6"/>
          <p:cNvSpPr>
            <a:spLocks noGrp="1"/>
          </p:cNvSpPr>
          <p:nvPr>
            <p:ph type="dt" sz="half" idx="10"/>
          </p:nvPr>
        </p:nvSpPr>
        <p:spPr/>
        <p:txBody>
          <a:bodyPr/>
          <a:lstStyle/>
          <a:p>
            <a:r>
              <a:rPr lang="en-US" smtClean="0"/>
              <a:t>27 April 2019</a:t>
            </a:r>
            <a:endParaRPr lang="en-US"/>
          </a:p>
        </p:txBody>
      </p:sp>
      <p:sp>
        <p:nvSpPr>
          <p:cNvPr id="8" name="Slide Number Placeholder 7"/>
          <p:cNvSpPr>
            <a:spLocks noGrp="1"/>
          </p:cNvSpPr>
          <p:nvPr>
            <p:ph type="sldNum" sz="quarter" idx="12"/>
          </p:nvPr>
        </p:nvSpPr>
        <p:spPr/>
        <p:txBody>
          <a:bodyPr/>
          <a:lstStyle/>
          <a:p>
            <a:fld id="{5C089A21-A552-4134-BD5A-C38900B47E66}" type="slidenum">
              <a:rPr lang="en-US" smtClean="0"/>
              <a:pPr/>
              <a:t>9</a:t>
            </a:fld>
            <a:endParaRPr lang="en-US"/>
          </a:p>
        </p:txBody>
      </p:sp>
      <p:sp>
        <p:nvSpPr>
          <p:cNvPr id="9" name="Footer Placeholder 8"/>
          <p:cNvSpPr>
            <a:spLocks noGrp="1"/>
          </p:cNvSpPr>
          <p:nvPr>
            <p:ph type="ftr" sz="quarter" idx="11"/>
          </p:nvPr>
        </p:nvSpPr>
        <p:spPr/>
        <p:txBody>
          <a:bodyPr/>
          <a:lstStyle/>
          <a:p>
            <a:r>
              <a:rPr lang="en-US" smtClean="0"/>
              <a:t>SRV School, Trichy.</a:t>
            </a:r>
            <a:endParaRPr lang="en-US"/>
          </a:p>
        </p:txBody>
      </p:sp>
      <p:sp>
        <p:nvSpPr>
          <p:cNvPr id="10" name="Title 1"/>
          <p:cNvSpPr txBox="1">
            <a:spLocks/>
          </p:cNvSpPr>
          <p:nvPr/>
        </p:nvSpPr>
        <p:spPr>
          <a:xfrm>
            <a:off x="457200" y="152400"/>
            <a:ext cx="8229600" cy="639762"/>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What</a:t>
            </a:r>
            <a:r>
              <a:rPr kumimoji="0" lang="en-US" sz="4400" b="0" i="0" u="none" strike="noStrike" kern="1200" cap="none" spc="0" normalizeH="0" noProof="0" dirty="0" smtClean="0">
                <a:ln>
                  <a:noFill/>
                </a:ln>
                <a:solidFill>
                  <a:schemeClr val="tx1"/>
                </a:solidFill>
                <a:effectLst/>
                <a:uLnTx/>
                <a:uFillTx/>
                <a:latin typeface="+mj-lt"/>
                <a:ea typeface="+mj-ea"/>
                <a:cs typeface="+mj-cs"/>
              </a:rPr>
              <a:t> is galaxy </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 </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11" name="Picture 10"/>
          <p:cNvPicPr>
            <a:picLocks noChangeAspect="1"/>
          </p:cNvPicPr>
          <p:nvPr/>
        </p:nvPicPr>
        <p:blipFill>
          <a:blip r:embed="rId3"/>
          <a:stretch>
            <a:fillRect/>
          </a:stretch>
        </p:blipFill>
        <p:spPr>
          <a:xfrm>
            <a:off x="693964" y="1402556"/>
            <a:ext cx="7756071" cy="4343400"/>
          </a:xfrm>
          <a:prstGeom prst="rect">
            <a:avLst/>
          </a:prstGeom>
        </p:spPr>
      </p:pic>
      <p:sp>
        <p:nvSpPr>
          <p:cNvPr id="12" name="Text Box 5"/>
          <p:cNvSpPr txBox="1">
            <a:spLocks noChangeArrowheads="1"/>
          </p:cNvSpPr>
          <p:nvPr/>
        </p:nvSpPr>
        <p:spPr bwMode="auto">
          <a:xfrm>
            <a:off x="485775" y="5789543"/>
            <a:ext cx="8077200" cy="523220"/>
          </a:xfrm>
          <a:prstGeom prst="rect">
            <a:avLst/>
          </a:prstGeom>
          <a:noFill/>
          <a:ln w="9525">
            <a:noFill/>
            <a:miter lim="800000"/>
            <a:headEnd/>
            <a:tailEnd/>
          </a:ln>
          <a:effectLst/>
        </p:spPr>
        <p:txBody>
          <a:bodyPr wrap="square">
            <a:spAutoFit/>
          </a:bodyPr>
          <a:lstStyle/>
          <a:p>
            <a:pPr algn="just"/>
            <a:r>
              <a:rPr lang="en-US" sz="2800" dirty="0" smtClean="0"/>
              <a:t>There are 3 </a:t>
            </a:r>
            <a:r>
              <a:rPr lang="en-US" sz="2800" dirty="0"/>
              <a:t>Types of Galaxies </a:t>
            </a:r>
            <a:r>
              <a:rPr lang="en-US" sz="2800" dirty="0" smtClean="0"/>
              <a:t> </a:t>
            </a:r>
            <a:r>
              <a:rPr lang="en-US" sz="2800" dirty="0"/>
              <a:t>classified by </a:t>
            </a:r>
            <a:r>
              <a:rPr lang="en-US" sz="2800" dirty="0" smtClean="0"/>
              <a:t>shape</a:t>
            </a:r>
          </a:p>
        </p:txBody>
      </p:sp>
    </p:spTree>
    <p:extLst>
      <p:ext uri="{BB962C8B-B14F-4D97-AF65-F5344CB8AC3E}">
        <p14:creationId xmlns:p14="http://schemas.microsoft.com/office/powerpoint/2010/main" val="3669143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